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13" r:id="rId2"/>
    <p:sldMasterId id="2147483737" r:id="rId3"/>
    <p:sldMasterId id="2147483749" r:id="rId4"/>
    <p:sldMasterId id="2147483761" r:id="rId5"/>
    <p:sldMasterId id="2147483773" r:id="rId6"/>
  </p:sldMasterIdLst>
  <p:notesMasterIdLst>
    <p:notesMasterId r:id="rId41"/>
  </p:notesMasterIdLst>
  <p:sldIdLst>
    <p:sldId id="256" r:id="rId7"/>
    <p:sldId id="299" r:id="rId8"/>
    <p:sldId id="260" r:id="rId9"/>
    <p:sldId id="300" r:id="rId10"/>
    <p:sldId id="301" r:id="rId11"/>
    <p:sldId id="268" r:id="rId12"/>
    <p:sldId id="292" r:id="rId13"/>
    <p:sldId id="293" r:id="rId14"/>
    <p:sldId id="294" r:id="rId15"/>
    <p:sldId id="258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6" r:id="rId24"/>
    <p:sldId id="285" r:id="rId25"/>
    <p:sldId id="282" r:id="rId26"/>
    <p:sldId id="284" r:id="rId27"/>
    <p:sldId id="257" r:id="rId28"/>
    <p:sldId id="296" r:id="rId29"/>
    <p:sldId id="297" r:id="rId30"/>
    <p:sldId id="259" r:id="rId31"/>
    <p:sldId id="261" r:id="rId32"/>
    <p:sldId id="262" r:id="rId33"/>
    <p:sldId id="287" r:id="rId34"/>
    <p:sldId id="290" r:id="rId35"/>
    <p:sldId id="288" r:id="rId36"/>
    <p:sldId id="291" r:id="rId37"/>
    <p:sldId id="289" r:id="rId38"/>
    <p:sldId id="295" r:id="rId39"/>
    <p:sldId id="298" r:id="rId4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0499"/>
    <a:srgbClr val="FF9933"/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03" autoAdjust="0"/>
  </p:normalViewPr>
  <p:slideViewPr>
    <p:cSldViewPr>
      <p:cViewPr varScale="1">
        <p:scale>
          <a:sx n="61" d="100"/>
          <a:sy n="61" d="100"/>
        </p:scale>
        <p:origin x="-7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373AB3E-D690-44B3-BF24-5578AB3B7059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CDD6B93-2BD6-49E9-B3D9-01E96133142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9011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C4D28E-8EA3-4759-B147-81420F7EC291}" type="slidenum">
              <a:rPr lang="es-ES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8 Elipse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0E748D-233A-414D-B88B-2578EF3334ED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7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0BD032-FDF1-4546-A68B-13EF1BECC60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9F6DD-50D1-40A9-B706-323DAB4F8168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F1F6-40EC-4CF8-9F17-BCAB8A18A0E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Rectángulo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9 Rectángulo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8 Elipse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D0B21A-1F75-40EB-BB92-815FFF9A7817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43E87C-CBE0-4A3C-B227-9DD604E3E94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9FF7-0080-4029-BC2C-1D0E7456E647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1CD1F-FE1A-44D1-AAC5-909DDD7174D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C6256-6AF7-497B-95B2-73F7687CD3FA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60CF6-0720-4262-902F-866E9603DE9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394DC-EAA0-49FE-A5DA-F1C8447C70C1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2D958-E972-44AB-BFC5-AB9701A5032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5 Rectángulo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CB8FAA-6822-4252-BA2C-FFEA3373C54F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3033F3-E1B7-43FA-AC52-C083BCBE4D4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C89F1-C7BC-40D8-A9A7-2EE4DCE53FC2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F043D-EDD0-4276-83D9-1C2C12D04B7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8 Proceso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9 Proceso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926853-002B-4A7A-B6B8-0305E6D340EE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11F910-2F70-4D18-B4D9-1BB7F79FC6A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F5172-FEF9-4813-9445-BC9FC56E0419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0F4C3-F236-4866-9907-7D462E77065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9CF22-3789-48AD-B313-5EA5B4C4B69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02265-DFB1-4261-81E1-8BA35367EF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8 Elipse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5A4FDA-CAB5-424C-8E2E-D9017331FAA2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7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87DBD1-7C57-459B-A336-4B7AEFED50B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A6CFF-F8DB-4FD4-84AA-0817062C9A1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9ECA3-F007-42DD-9524-AE844005AA4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Rectángulo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9 Rectángulo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8 Elipse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381192-67C8-4A34-B323-D91316921DAC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2156F4-85AD-4F1A-A2B6-30D779A1F13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9F8BC-5588-4BF6-A8F2-3196D4BC55E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C8414-990E-43A3-A1B4-F83E1BD26F8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286A0-8EA6-4508-94D1-35A69565230F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BF9C6-F77A-4955-B3D7-97CF75FCE25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34C2E-214C-48CB-892F-1AF06AC97E37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AFFDB-4517-4C48-A01B-208363116B9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5 Rectángulo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58D4FD-847E-4BDC-8B61-D5F7EEDDF75B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9DBD49-DC43-4D35-9672-3098DD148A2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BD89-C492-4D8E-941D-BA1B1679396E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F546E-E854-4A0D-B60C-B19CDCD1A00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8 Proceso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9 Proceso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62B9B5-9ABB-454B-9C94-5F70831704AB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4D0CDA-20E8-4655-A8E1-8CAB8D8A256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B6AC8-CCCC-4516-A1C3-092FCD08923B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56437-8E7A-4605-8F99-A29FF400E7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26E0A-CCDB-4A8E-97E9-1C893E053F9E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6559E-057D-430D-850C-C0CE1CECD77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7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FCB8B6-8225-4BB4-A4B1-B8A3FF5DC360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3B40EA-F2A5-4689-9ADF-B1C0EA549ED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03535-8EFA-49E0-B431-560FE82D1AB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DD3B2-EEC6-4B99-989B-2A3A9EED1DE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1F3BEE-482B-4346-A092-8010569E5A12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DF345F-603B-4C2E-A0A9-691E4D24E41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62BE-3698-4D5F-856E-32F56D64C50E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CCD6C-88AF-4AA9-BE82-70552C64286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34A9E-89E9-411D-B862-D4C3BC1B030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D1F51-896F-4425-BBF9-807EA64314C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687AA-1053-4C80-9A97-4747BCA8329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EC924-3642-4DEA-A6A0-2F5AAFF716B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B34E3D-24D9-492A-B9C4-0D2FADD19088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F3D79E-3CAB-4C25-8CCB-D5A4F80AF67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A1970-AE97-4A38-88D0-81D95A7473DA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B0F3B-EE09-4E4E-85CA-38A88AD9763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4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10 Redondear rectángulo de esquina sencilla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AA22AD-A986-4513-97F5-52FB9095548B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E85A3-CD0B-4AE2-B28E-62F0C2C24EB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8D6AF-B6B3-4981-9D51-8C35C38248B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21DDC-B23E-4269-AC04-50E90C8E7FD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36B04-F7AA-446B-96C2-CBBF8A20CF2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A748F-4C00-4706-89DD-47E0A9D1A4E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21E01-780C-42FA-927D-989B1ECCE730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98419-9CEB-4BBD-9D7D-81A3286883A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6FAF-1B36-4331-BC31-719E0F2934AF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1F285-12B1-45F4-AF90-19756D3C826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64755-755D-46F1-9407-4E4AC1CB182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5D8F1-05F9-4089-B38E-10C024E4B0D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F4053-A2FD-4782-AEB8-FDE968C5D9B3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2A0E9-EDBF-4B9F-A0CB-94AC4945D29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B1910-6DBF-4DFE-8F29-14F8FAD9FC51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660FA-A365-4B1C-A87D-B514994CDAB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EDA1C-C6C3-4D6F-A478-17E3DBF90AE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243A2-08BF-4553-8DAC-A24615CF1F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C9189-CA93-4425-8656-24A9064EE4AE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B6140-A405-43B2-9274-A84949F7A92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2162A-051E-47E8-AD28-B979EA1A0CF7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6C475-347E-4DCA-9750-71FB433EB55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A275-470F-4C64-8907-A269A1FFB308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2E4C5-785C-4449-A0F1-0ADD5BFA3F5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E6872-67EF-48AA-8443-0CDC1C176EA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B322A-7AC3-4FB2-B04D-0DB9EE479A4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D7686-DEC1-4B16-B025-EDE98FACB9C9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E86F3-D136-4576-B6D1-BF64374A0B1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11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3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18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10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1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2" name="1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3" name="15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4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5" name="21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6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22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23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25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24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FC167-AAA9-435D-992B-5C3CBD5D046B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90596-40FB-4777-B60D-E30413B2809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40B3BE1-1E41-4CF3-BB05-174C8227070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806196B-8683-4D87-9704-6A65E1937D2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9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0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11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12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9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0" name="14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1" name="15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2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3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19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20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21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22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25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CFF88-B8BF-4834-A245-39DEF57E8593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37B09-F6F8-47B4-8D85-DADAA47388C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A91F2-32EF-478E-A226-41CEEBB3430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C79B-47E4-4497-8E34-CE41C566475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4C7C6-176E-4BD0-B22E-82863B46D37F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9B193-711B-49E7-A9E1-DA7A7D5B4E4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402210C-B971-490E-8B65-B928B8F2CE1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4D8ED3E-9856-4779-A7DB-2F1CA80122C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7E1BA-D4EF-42B3-996B-00BB3B3FDF3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74BE1-CE2A-4D85-BEA7-E8D63CBA724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8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9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1" name="13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8307CB2-F375-4F08-B380-64ED6D8E9EA7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A29B412-2279-498D-9C83-E865787DF14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6" name="12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8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0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19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0A0FBA2-718D-4185-8DB0-46D0DF43772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9C97351-B4FF-4ED0-AB12-80D72BA363A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AF862-8A5D-4619-B1F0-60D83FC962FC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E3846-31E6-49C2-887C-BDA49875B35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D0078-7BCB-4B3A-A3A8-5287DE8A7BE0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90FE1-4682-43C9-9449-A171C61094B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12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6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9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10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5022A-C669-49E4-A2B4-4836C989C7FD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2EB7E2-8C1B-46F1-8F8F-37588E02322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F86C9-A81B-4576-95A4-22B8713A153D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23072-54E2-43E5-BBC8-97643A36443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6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7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8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1C7A1-21A9-4403-974A-EEFD95899803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B368D-84A6-486A-94DC-7DF87C3FAF1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210B9-C232-4D5C-9E5C-51AEF3A07588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7711B-710D-45B2-BAF6-A870123508B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89C2E-F540-4F8A-AAA1-9CF679E4291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EE929-2E1F-44FF-B1A4-C38514AD0FC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914C8-E32E-4A54-BE0B-E9ECE9B7A81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050EE-7F1F-4015-BD73-D25066EF78A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F1A7C-3749-4FE3-840C-17C27667636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27D75-F132-44CC-877F-B34F4E5250E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8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7D9E9-6BAC-42A2-A15E-D6E982B09F7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B82B9-9723-482A-AE97-1AB9B100283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0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1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12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5B564-8721-405D-91DF-8BF65386A532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0A93B-DD7C-47D2-A187-8C684F572AD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CAF6A-AAF2-41BA-89C6-C37CF383EE80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7572C-B605-4E0A-AA46-AE7C34122C6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EC59A-6FBD-477E-B21E-B66505D1263D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C8FD0-5173-4FB8-BAD8-543A85D5FDF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4">
                <a:lumMod val="60000"/>
                <a:lumOff val="40000"/>
              </a:schemeClr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7 Elipse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11 Rectángulo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3" name="8 Marcador de texto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38802CE0-F5EE-4BD2-9E0E-17E601EDF08B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1D469586-3DB4-456C-84DE-5E57F51ED1E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02" r:id="rId2"/>
    <p:sldLayoutId id="2147483841" r:id="rId3"/>
    <p:sldLayoutId id="2147483801" r:id="rId4"/>
    <p:sldLayoutId id="2147483800" r:id="rId5"/>
    <p:sldLayoutId id="2147483799" r:id="rId6"/>
    <p:sldLayoutId id="2147483842" r:id="rId7"/>
    <p:sldLayoutId id="2147483798" r:id="rId8"/>
    <p:sldLayoutId id="2147483843" r:id="rId9"/>
    <p:sldLayoutId id="2147483797" r:id="rId10"/>
    <p:sldLayoutId id="214748379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4">
                <a:lumMod val="60000"/>
                <a:lumOff val="40000"/>
              </a:schemeClr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7 Elipse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11 Rectángulo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321" name="8 Marcador de texto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5803F307-D508-4BD0-A613-C1E88762C885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A07BB6B-ABFF-4D0A-8017-78ECF995ADC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09" r:id="rId2"/>
    <p:sldLayoutId id="2147483845" r:id="rId3"/>
    <p:sldLayoutId id="2147483808" r:id="rId4"/>
    <p:sldLayoutId id="2147483807" r:id="rId5"/>
    <p:sldLayoutId id="2147483806" r:id="rId6"/>
    <p:sldLayoutId id="2147483846" r:id="rId7"/>
    <p:sldLayoutId id="2147483805" r:id="rId8"/>
    <p:sldLayoutId id="2147483847" r:id="rId9"/>
    <p:sldLayoutId id="2147483804" r:id="rId10"/>
    <p:sldLayoutId id="21474838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607" name="3 Marcador de texto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smtClean="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3E66D35F-0CB7-4DA8-BEF2-8CE279008CE6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smtClean="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129C9FD0-7BC2-455E-9E19-C57447106C8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16" r:id="rId2"/>
    <p:sldLayoutId id="2147483849" r:id="rId3"/>
    <p:sldLayoutId id="2147483815" r:id="rId4"/>
    <p:sldLayoutId id="2147483814" r:id="rId5"/>
    <p:sldLayoutId id="2147483813" r:id="rId6"/>
    <p:sldLayoutId id="2147483850" r:id="rId7"/>
    <p:sldLayoutId id="2147483812" r:id="rId8"/>
    <p:sldLayoutId id="2147483851" r:id="rId9"/>
    <p:sldLayoutId id="2147483811" r:id="rId10"/>
    <p:sldLayoutId id="214748381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3789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1A7EAD-40A0-4C5F-B765-3E8D46BFED18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2097ED-2670-47DC-938F-A0270ECF089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6" r:id="rId2"/>
    <p:sldLayoutId id="2147483825" r:id="rId3"/>
    <p:sldLayoutId id="2147483824" r:id="rId4"/>
    <p:sldLayoutId id="2147483823" r:id="rId5"/>
    <p:sldLayoutId id="2147483822" r:id="rId6"/>
    <p:sldLayoutId id="2147483821" r:id="rId7"/>
    <p:sldLayoutId id="2147483820" r:id="rId8"/>
    <p:sldLayoutId id="2147483819" r:id="rId9"/>
    <p:sldLayoutId id="2147483818" r:id="rId10"/>
    <p:sldLayoutId id="214748381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0180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F485817-D81D-404B-BD32-C242B73CEF2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4F17F4E-DF88-4EBE-A383-D3C6D2C4C79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32" r:id="rId4"/>
    <p:sldLayoutId id="2147483831" r:id="rId5"/>
    <p:sldLayoutId id="2147483855" r:id="rId6"/>
    <p:sldLayoutId id="2147483830" r:id="rId7"/>
    <p:sldLayoutId id="2147483856" r:id="rId8"/>
    <p:sldLayoutId id="2147483857" r:id="rId9"/>
    <p:sldLayoutId id="2147483829" r:id="rId10"/>
    <p:sldLayoutId id="214748382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468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6246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A90F694-1D6E-47D1-A5FB-BE79093A9A74}" type="datetimeFigureOut">
              <a:rPr lang="es-ES"/>
              <a:pPr>
                <a:defRPr/>
              </a:pPr>
              <a:t>15/11/2012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A287CC7B-B482-4F3A-B47B-3C6F4AE8FCD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39" r:id="rId2"/>
    <p:sldLayoutId id="2147483859" r:id="rId3"/>
    <p:sldLayoutId id="2147483838" r:id="rId4"/>
    <p:sldLayoutId id="2147483837" r:id="rId5"/>
    <p:sldLayoutId id="2147483836" r:id="rId6"/>
    <p:sldLayoutId id="2147483835" r:id="rId7"/>
    <p:sldLayoutId id="2147483860" r:id="rId8"/>
    <p:sldLayoutId id="2147483861" r:id="rId9"/>
    <p:sldLayoutId id="2147483834" r:id="rId10"/>
    <p:sldLayoutId id="214748383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1 Título"/>
          <p:cNvSpPr>
            <a:spLocks noGrp="1"/>
          </p:cNvSpPr>
          <p:nvPr>
            <p:ph type="ctrTitle" idx="4294967295"/>
          </p:nvPr>
        </p:nvSpPr>
        <p:spPr bwMode="auto">
          <a:xfrm>
            <a:off x="1428750" y="357188"/>
            <a:ext cx="7715250" cy="1214437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4400" smtClean="0">
                <a:solidFill>
                  <a:srgbClr val="E46C0A"/>
                </a:solidFill>
                <a:effectLst/>
                <a:latin typeface="Algerian"/>
              </a:rPr>
              <a:t>CURSO DE FORMACIÓN DE RIESGO ELÉCTRICO</a:t>
            </a:r>
          </a:p>
        </p:txBody>
      </p:sp>
      <p:sp>
        <p:nvSpPr>
          <p:cNvPr id="75778" name="2 Subtítulo"/>
          <p:cNvSpPr>
            <a:spLocks noGrp="1"/>
          </p:cNvSpPr>
          <p:nvPr>
            <p:ph type="subTitle" idx="4294967295"/>
          </p:nvPr>
        </p:nvSpPr>
        <p:spPr>
          <a:xfrm>
            <a:off x="2571750" y="5572125"/>
            <a:ext cx="5715000" cy="500063"/>
          </a:xfrm>
        </p:spPr>
        <p:txBody>
          <a:bodyPr/>
          <a:lstStyle/>
          <a:p>
            <a:pPr marL="82550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es-ES" sz="2700" smtClean="0">
                <a:solidFill>
                  <a:srgbClr val="00B050"/>
                </a:solidFill>
                <a:latin typeface="Berlin Sans FB"/>
              </a:rPr>
              <a:t>Almudena García García</a:t>
            </a:r>
          </a:p>
        </p:txBody>
      </p:sp>
      <p:pic>
        <p:nvPicPr>
          <p:cNvPr id="75779" name="Picture 2" descr="C:\Documents and Settings\ALUMNO\Escritorio\imagesCAFV5ND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928813"/>
            <a:ext cx="592931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31925" y="214313"/>
            <a:ext cx="7407275" cy="9286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5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itchFamily="82" charset="0"/>
              </a:rPr>
              <a:t>ÍNDICE </a:t>
            </a:r>
            <a:endParaRPr lang="es-ES" sz="5400" dirty="0">
              <a:solidFill>
                <a:schemeClr val="accent5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4438" y="1357313"/>
            <a:ext cx="7624762" cy="5286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dirty="0" smtClean="0"/>
              <a:t> </a:t>
            </a: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Introducción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Causas de los accidentes eléctricos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Riesgo eléctrico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Tipos de riesgos eléctricos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Efectos ocasionados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Los factores que intervienen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s-E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EPIS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s-ES" sz="36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s-ES" sz="36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s-ES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5025" y="357188"/>
            <a:ext cx="163036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1 Título"/>
          <p:cNvSpPr>
            <a:spLocks noGrp="1"/>
          </p:cNvSpPr>
          <p:nvPr>
            <p:ph type="ctrTitle" idx="4294967295"/>
          </p:nvPr>
        </p:nvSpPr>
        <p:spPr bwMode="auto">
          <a:xfrm>
            <a:off x="857250" y="333375"/>
            <a:ext cx="8286750" cy="88106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mtClean="0">
                <a:solidFill>
                  <a:srgbClr val="215968"/>
                </a:solidFill>
                <a:effectLst/>
                <a:latin typeface="Algerian"/>
              </a:rPr>
              <a:t>INTRODUCCIÓN</a:t>
            </a:r>
          </a:p>
        </p:txBody>
      </p:sp>
      <p:sp>
        <p:nvSpPr>
          <p:cNvPr id="77826" name="3 Subtítulo"/>
          <p:cNvSpPr>
            <a:spLocks noGrp="1"/>
          </p:cNvSpPr>
          <p:nvPr>
            <p:ph type="subTitle" idx="4294967295"/>
          </p:nvPr>
        </p:nvSpPr>
        <p:spPr>
          <a:xfrm>
            <a:off x="428625" y="1357313"/>
            <a:ext cx="8286750" cy="3373437"/>
          </a:xfrm>
        </p:spPr>
        <p:txBody>
          <a:bodyPr/>
          <a:lstStyle/>
          <a:p>
            <a:pPr marL="82550" indent="0" algn="just">
              <a:buFont typeface="Wingdings 2" pitchFamily="18" charset="2"/>
              <a:buNone/>
            </a:pPr>
            <a:r>
              <a:rPr lang="es-ES" smtClean="0">
                <a:latin typeface="Arial" charset="0"/>
                <a:cs typeface="Arial" charset="0"/>
              </a:rPr>
              <a:t>Actualmente sería impensable vivir sin electricidad. La energía eléctrica está presente en nuestro trabajo, en nuestras casas y en casi todas las actividades cotidianas. </a:t>
            </a:r>
          </a:p>
        </p:txBody>
      </p:sp>
      <p:pic>
        <p:nvPicPr>
          <p:cNvPr id="7782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500563"/>
            <a:ext cx="22479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4429125"/>
            <a:ext cx="21653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43000" y="285750"/>
            <a:ext cx="7351713" cy="8572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itchFamily="82" charset="0"/>
              </a:rPr>
              <a:t>Herramientas y útiles</a:t>
            </a:r>
            <a:endParaRPr lang="es-ES" sz="4000" dirty="0">
              <a:solidFill>
                <a:schemeClr val="accent5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750" y="1571625"/>
            <a:ext cx="7065963" cy="4714875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_tradnl" sz="2400" dirty="0" smtClean="0"/>
              <a:t>Serán aislantes para evitar el contacto eléctrico con el cuerpo.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_tradnl" sz="2400" dirty="0" smtClean="0"/>
              <a:t>Alfombras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_tradnl" sz="24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_tradnl" sz="2400" dirty="0" smtClean="0"/>
              <a:t>Banquetas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_tradnl" sz="24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_tradnl" sz="2400" dirty="0" smtClean="0"/>
              <a:t>Pértigas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_tradnl" sz="24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_tradnl" sz="2400" dirty="0" smtClean="0"/>
              <a:t>Destornilladores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_tradnl" sz="24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_tradnl" sz="2400" dirty="0" smtClean="0"/>
              <a:t>Llaves fijas...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25" y="2214563"/>
            <a:ext cx="207168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4357688"/>
            <a:ext cx="192881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357188"/>
            <a:ext cx="7791450" cy="106045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itchFamily="82" charset="0"/>
              </a:rPr>
              <a:t>FINALIDAD DE LAS HERRAMIENTAS</a:t>
            </a:r>
            <a:endParaRPr lang="es-ES" sz="4400" dirty="0">
              <a:solidFill>
                <a:schemeClr val="accent5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79874" name="2 Marcador de contenido"/>
          <p:cNvSpPr>
            <a:spLocks noGrp="1"/>
          </p:cNvSpPr>
          <p:nvPr>
            <p:ph idx="1"/>
          </p:nvPr>
        </p:nvSpPr>
        <p:spPr>
          <a:xfrm>
            <a:off x="1435100" y="2000250"/>
            <a:ext cx="7499350" cy="4248150"/>
          </a:xfrm>
        </p:spPr>
        <p:txBody>
          <a:bodyPr/>
          <a:lstStyle/>
          <a:p>
            <a:r>
              <a:rPr lang="es-ES_tradnl" smtClean="0">
                <a:latin typeface="Arial" charset="0"/>
                <a:cs typeface="Arial" charset="0"/>
              </a:rPr>
              <a:t>La finalidad de utilizar herramientas y equipos aislantes es aumentar la resistencia de paso, de forma que la corriente de que pase por el cuerpo sea mínima</a:t>
            </a:r>
          </a:p>
          <a:p>
            <a:endParaRPr lang="es-ES" smtClean="0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4643438"/>
            <a:ext cx="3429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4714875"/>
            <a:ext cx="21431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25" y="5143500"/>
            <a:ext cx="157162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1928813" y="274638"/>
            <a:ext cx="7215187" cy="7969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 </a:t>
            </a:r>
            <a:r>
              <a:rPr lang="es-ES" sz="5300" dirty="0" smtClean="0">
                <a:solidFill>
                  <a:srgbClr val="00B050"/>
                </a:solidFill>
                <a:effectLst/>
                <a:latin typeface="Algerian"/>
              </a:rPr>
              <a:t>PRINCIPALES RIESGOS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000125" y="1285875"/>
            <a:ext cx="8143875" cy="5572125"/>
          </a:xfrm>
        </p:spPr>
        <p:txBody>
          <a:bodyPr rtlCol="0">
            <a:normAutofit fontScale="92500"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r>
              <a:rPr lang="es-ES" dirty="0" smtClean="0"/>
              <a:t>No es perceptible por los sentidos del ser humano.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endParaRPr lang="es-ES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r>
              <a:rPr lang="es-ES" dirty="0" smtClean="0"/>
              <a:t>No tiene olor.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endParaRPr lang="es-ES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r>
              <a:rPr lang="es-ES" dirty="0" smtClean="0"/>
              <a:t>No es detectado por la vista.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endParaRPr lang="es-ES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r>
              <a:rPr lang="es-ES" dirty="0" smtClean="0"/>
              <a:t>No se detecta al gusto ni al oído.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endParaRPr lang="es-ES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Arial" pitchFamily="34" charset="0"/>
              <a:buChar char="•"/>
              <a:defRPr/>
            </a:pPr>
            <a:r>
              <a:rPr lang="es-ES" dirty="0" smtClean="0"/>
              <a:t>Al tacto puede ser mortal si no se está debidamente aislado.</a:t>
            </a:r>
            <a:endParaRPr lang="es-ES" dirty="0"/>
          </a:p>
        </p:txBody>
      </p:sp>
      <p:pic>
        <p:nvPicPr>
          <p:cNvPr id="25605" name="Picture 8" descr="C:\Documents and Settings\ALUMNO\Escritorio\imagesCA8D7SJ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37877">
            <a:off x="6935788" y="2443163"/>
            <a:ext cx="18335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/>
          </p:cNvSpPr>
          <p:nvPr>
            <p:ph type="ctrTitle"/>
          </p:nvPr>
        </p:nvSpPr>
        <p:spPr bwMode="auto">
          <a:xfrm>
            <a:off x="1116013" y="260350"/>
            <a:ext cx="7242175" cy="11525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rgbClr val="FF9933"/>
                </a:solidFill>
                <a:latin typeface="Algerian" pitchFamily="82" charset="0"/>
              </a:rPr>
              <a:t>CAUSAS DE LOS ACCIDENTES ELÉCTRICOS</a:t>
            </a:r>
          </a:p>
        </p:txBody>
      </p:sp>
      <p:sp>
        <p:nvSpPr>
          <p:cNvPr id="81922" name="Rectangle 5"/>
          <p:cNvSpPr>
            <a:spLocks noGrp="1"/>
          </p:cNvSpPr>
          <p:nvPr>
            <p:ph type="subTitle" idx="1"/>
          </p:nvPr>
        </p:nvSpPr>
        <p:spPr>
          <a:xfrm>
            <a:off x="2071688" y="1714500"/>
            <a:ext cx="6316662" cy="4953000"/>
          </a:xfrm>
        </p:spPr>
        <p:txBody>
          <a:bodyPr/>
          <a:lstStyle/>
          <a:p>
            <a:pPr marL="82550">
              <a:lnSpc>
                <a:spcPct val="90000"/>
              </a:lnSpc>
              <a:buFontTx/>
              <a:buChar char="-"/>
            </a:pPr>
            <a:r>
              <a:rPr lang="es-ES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Conductores sin aislación (conexión de cables).</a:t>
            </a:r>
          </a:p>
          <a:p>
            <a:pPr marL="82550">
              <a:lnSpc>
                <a:spcPct val="90000"/>
              </a:lnSpc>
              <a:buFontTx/>
              <a:buChar char="-"/>
            </a:pPr>
            <a:endParaRPr lang="es-E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82550">
              <a:lnSpc>
                <a:spcPct val="90000"/>
              </a:lnSpc>
              <a:buFontTx/>
              <a:buChar char="-"/>
            </a:pPr>
            <a:r>
              <a:rPr lang="es-ES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Equipos en mal estado.</a:t>
            </a:r>
          </a:p>
          <a:p>
            <a:pPr marL="82550">
              <a:lnSpc>
                <a:spcPct val="90000"/>
              </a:lnSpc>
              <a:buFontTx/>
              <a:buChar char="-"/>
            </a:pPr>
            <a:endParaRPr lang="es-E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82550">
              <a:lnSpc>
                <a:spcPct val="90000"/>
              </a:lnSpc>
              <a:buFontTx/>
              <a:buChar char="-"/>
            </a:pPr>
            <a:r>
              <a:rPr lang="es-ES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No utilizar herramientas adecuadas.</a:t>
            </a:r>
          </a:p>
          <a:p>
            <a:pPr marL="82550">
              <a:lnSpc>
                <a:spcPct val="90000"/>
              </a:lnSpc>
              <a:buFontTx/>
              <a:buChar char="-"/>
            </a:pPr>
            <a:endParaRPr lang="es-E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82550">
              <a:lnSpc>
                <a:spcPct val="90000"/>
              </a:lnSpc>
              <a:buFontTx/>
              <a:buChar char="-"/>
            </a:pPr>
            <a:r>
              <a:rPr lang="es-ES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Intervenir en un trabajo eléctrico sin autorización.</a:t>
            </a:r>
          </a:p>
          <a:p>
            <a:pPr marL="82550">
              <a:lnSpc>
                <a:spcPct val="90000"/>
              </a:lnSpc>
              <a:buFontTx/>
              <a:buChar char="-"/>
            </a:pPr>
            <a:endParaRPr lang="es-E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82550">
              <a:lnSpc>
                <a:spcPct val="90000"/>
              </a:lnSpc>
              <a:buFontTx/>
              <a:buChar char="-"/>
            </a:pPr>
            <a:r>
              <a:rPr lang="es-ES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No usar elementos de protección personal</a:t>
            </a:r>
          </a:p>
          <a:p>
            <a:pPr marL="82550">
              <a:lnSpc>
                <a:spcPct val="90000"/>
              </a:lnSpc>
              <a:buFontTx/>
              <a:buChar char="-"/>
            </a:pPr>
            <a:endParaRPr lang="es-ES" sz="20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82550">
              <a:lnSpc>
                <a:spcPct val="90000"/>
              </a:lnSpc>
              <a:buFontTx/>
              <a:buChar char="-"/>
            </a:pPr>
            <a:r>
              <a:rPr lang="es-ES" sz="2000" smtClean="0">
                <a:solidFill>
                  <a:schemeClr val="tx1"/>
                </a:solidFill>
                <a:latin typeface="Arial" charset="0"/>
                <a:cs typeface="Arial" charset="0"/>
              </a:rPr>
              <a:t>Utilizar equipos y sistemas eléctricos en malas condiciones.</a:t>
            </a: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38" y="214313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120967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5400" smtClean="0">
                <a:solidFill>
                  <a:srgbClr val="BC0499"/>
                </a:solidFill>
                <a:effectLst/>
                <a:latin typeface="Algerian"/>
              </a:rPr>
              <a:t>PREVENCIÓN</a:t>
            </a:r>
          </a:p>
        </p:txBody>
      </p:sp>
      <p:sp>
        <p:nvSpPr>
          <p:cNvPr id="82946" name="Rectangle 3"/>
          <p:cNvSpPr>
            <a:spLocks noGrp="1"/>
          </p:cNvSpPr>
          <p:nvPr>
            <p:ph idx="1"/>
          </p:nvPr>
        </p:nvSpPr>
        <p:spPr>
          <a:xfrm>
            <a:off x="1116013" y="2133600"/>
            <a:ext cx="8027987" cy="4176713"/>
          </a:xfrm>
        </p:spPr>
        <p:txBody>
          <a:bodyPr/>
          <a:lstStyle/>
          <a:p>
            <a:r>
              <a:rPr lang="es-ES" sz="2400" smtClean="0">
                <a:latin typeface="Arial" charset="0"/>
              </a:rPr>
              <a:t>Instalar equipos que estén resguardados y aislados.</a:t>
            </a:r>
          </a:p>
          <a:p>
            <a:endParaRPr lang="es-ES" sz="2400" smtClean="0">
              <a:latin typeface="Arial" charset="0"/>
            </a:endParaRPr>
          </a:p>
          <a:p>
            <a:r>
              <a:rPr lang="es-ES" sz="2400" smtClean="0">
                <a:latin typeface="Arial" charset="0"/>
              </a:rPr>
              <a:t>Reemplazar instalaciones provisorias por definitorias.</a:t>
            </a:r>
          </a:p>
          <a:p>
            <a:endParaRPr lang="es-ES" sz="2400" smtClean="0">
              <a:latin typeface="Arial" charset="0"/>
            </a:endParaRPr>
          </a:p>
          <a:p>
            <a:r>
              <a:rPr lang="es-ES" sz="2400" smtClean="0">
                <a:latin typeface="Arial" charset="0"/>
              </a:rPr>
              <a:t>Instruir al personal sobre los riesgos de la electricidad y realización de trabajos seguros.</a:t>
            </a:r>
          </a:p>
          <a:p>
            <a:endParaRPr lang="es-ES" sz="2400" smtClean="0">
              <a:latin typeface="Arial" charset="0"/>
            </a:endParaRPr>
          </a:p>
          <a:p>
            <a:r>
              <a:rPr lang="es-ES" sz="2400" smtClean="0">
                <a:latin typeface="Arial" charset="0"/>
              </a:rPr>
              <a:t>Emplear personal competente para revisión de equipos.</a:t>
            </a:r>
          </a:p>
        </p:txBody>
      </p:sp>
      <p:pic>
        <p:nvPicPr>
          <p:cNvPr id="8294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14313"/>
            <a:ext cx="20716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/>
          </p:cNvSpPr>
          <p:nvPr>
            <p:ph type="title"/>
          </p:nvPr>
        </p:nvSpPr>
        <p:spPr bwMode="auto">
          <a:xfrm>
            <a:off x="1403350" y="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s-ES" smtClean="0">
                <a:solidFill>
                  <a:srgbClr val="BC0499"/>
                </a:solidFill>
                <a:effectLst/>
                <a:latin typeface="Algerian"/>
              </a:rPr>
              <a:t>PREVENCIÓN</a:t>
            </a:r>
          </a:p>
        </p:txBody>
      </p:sp>
      <p:sp>
        <p:nvSpPr>
          <p:cNvPr id="83970" name="Rectangle 3"/>
          <p:cNvSpPr>
            <a:spLocks noGrp="1"/>
          </p:cNvSpPr>
          <p:nvPr>
            <p:ph idx="1"/>
          </p:nvPr>
        </p:nvSpPr>
        <p:spPr>
          <a:xfrm>
            <a:off x="1187450" y="1052513"/>
            <a:ext cx="7747000" cy="5472112"/>
          </a:xfrm>
        </p:spPr>
        <p:txBody>
          <a:bodyPr/>
          <a:lstStyle/>
          <a:p>
            <a:r>
              <a:rPr lang="es-ES" sz="2400" smtClean="0">
                <a:latin typeface="Arial" charset="0"/>
              </a:rPr>
              <a:t>Desconectar la corriente siempre que se examine o reparen circuitos eléctricos.</a:t>
            </a:r>
          </a:p>
          <a:p>
            <a:endParaRPr lang="es-ES" sz="2400" smtClean="0">
              <a:latin typeface="Arial" charset="0"/>
            </a:endParaRPr>
          </a:p>
          <a:p>
            <a:r>
              <a:rPr lang="es-ES" sz="2400" smtClean="0">
                <a:latin typeface="Arial" charset="0"/>
              </a:rPr>
              <a:t>Utilizar EPIS certificados tales como guantes, cascos, calzado y otros aislantes eléctricos.</a:t>
            </a:r>
          </a:p>
          <a:p>
            <a:endParaRPr lang="es-ES" sz="2400" smtClean="0">
              <a:latin typeface="Arial" charset="0"/>
            </a:endParaRPr>
          </a:p>
          <a:p>
            <a:r>
              <a:rPr lang="es-ES" sz="2400" smtClean="0">
                <a:latin typeface="Arial" charset="0"/>
              </a:rPr>
              <a:t>Inspeccionar periódicamente todos los dispositivos de seguridad, equipos y conductores (estado y buen uso).</a:t>
            </a:r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4438650"/>
            <a:ext cx="3744912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3 Título"/>
          <p:cNvSpPr>
            <a:spLocks noGrp="1"/>
          </p:cNvSpPr>
          <p:nvPr>
            <p:ph type="ctrTitle" idx="4294967295"/>
          </p:nvPr>
        </p:nvSpPr>
        <p:spPr>
          <a:xfrm>
            <a:off x="1357313" y="260350"/>
            <a:ext cx="5857875" cy="739775"/>
          </a:xfrm>
        </p:spPr>
        <p:txBody>
          <a:bodyPr/>
          <a:lstStyle/>
          <a:p>
            <a:r>
              <a:rPr lang="es-ES" sz="3600" smtClean="0">
                <a:solidFill>
                  <a:srgbClr val="31859C"/>
                </a:solidFill>
                <a:latin typeface="Algerian"/>
              </a:rPr>
              <a:t>RIESGO ELÉCTRICO</a:t>
            </a:r>
          </a:p>
        </p:txBody>
      </p:sp>
      <p:sp>
        <p:nvSpPr>
          <p:cNvPr id="84994" name="4 Subtítulo"/>
          <p:cNvSpPr>
            <a:spLocks noGrp="1"/>
          </p:cNvSpPr>
          <p:nvPr>
            <p:ph type="subTitle" idx="4294967295"/>
          </p:nvPr>
        </p:nvSpPr>
        <p:spPr>
          <a:xfrm>
            <a:off x="142875" y="1285875"/>
            <a:ext cx="9001125" cy="5357813"/>
          </a:xfrm>
        </p:spPr>
        <p:txBody>
          <a:bodyPr/>
          <a:lstStyle/>
          <a:p>
            <a:pPr marL="82550" indent="0" algn="just">
              <a:lnSpc>
                <a:spcPct val="90000"/>
              </a:lnSpc>
              <a:buFont typeface="Wingdings 2" pitchFamily="18" charset="2"/>
              <a:buNone/>
            </a:pPr>
            <a:r>
              <a:rPr lang="es-ES" sz="1500" u="sng" smtClean="0">
                <a:solidFill>
                  <a:srgbClr val="BC0499"/>
                </a:solidFill>
                <a:latin typeface="Arial Black" pitchFamily="34" charset="0"/>
              </a:rPr>
              <a:t>El </a:t>
            </a:r>
            <a:r>
              <a:rPr lang="es-ES" sz="1500" i="1" u="sng" smtClean="0">
                <a:solidFill>
                  <a:srgbClr val="BC0499"/>
                </a:solidFill>
                <a:latin typeface="Arial Black" pitchFamily="34" charset="0"/>
              </a:rPr>
              <a:t>RD 614/ 2001</a:t>
            </a:r>
          </a:p>
          <a:p>
            <a:pPr marL="82550" indent="0" algn="just">
              <a:lnSpc>
                <a:spcPct val="90000"/>
              </a:lnSpc>
              <a:buFont typeface="Wingdings 2" pitchFamily="18" charset="2"/>
              <a:buNone/>
            </a:pPr>
            <a:endParaRPr lang="es-ES" sz="1500" smtClean="0">
              <a:solidFill>
                <a:srgbClr val="BC0499"/>
              </a:solidFill>
              <a:latin typeface="Arial Black" pitchFamily="34" charset="0"/>
            </a:endParaRPr>
          </a:p>
          <a:p>
            <a:pPr marL="82550" indent="0" algn="just">
              <a:lnSpc>
                <a:spcPct val="90000"/>
              </a:lnSpc>
              <a:buFont typeface="Wingdings 2" pitchFamily="18" charset="2"/>
              <a:buNone/>
            </a:pPr>
            <a:r>
              <a:rPr lang="es-ES" sz="2000" smtClean="0">
                <a:solidFill>
                  <a:srgbClr val="31859C"/>
                </a:solidFill>
                <a:latin typeface="Arial Black" pitchFamily="34" charset="0"/>
              </a:rPr>
              <a:t>Quedan incluidos:</a:t>
            </a:r>
          </a:p>
          <a:p>
            <a:pPr marL="82550" indent="0" algn="just">
              <a:lnSpc>
                <a:spcPct val="90000"/>
              </a:lnSpc>
              <a:buFont typeface="Wingdings 2" pitchFamily="18" charset="2"/>
              <a:buNone/>
            </a:pPr>
            <a:endParaRPr lang="es-ES" sz="2000" smtClean="0">
              <a:solidFill>
                <a:srgbClr val="31859C"/>
              </a:solidFill>
              <a:latin typeface="Arial Black" pitchFamily="34" charset="0"/>
            </a:endParaRP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r>
              <a:rPr lang="es-ES" sz="2000" smtClean="0">
                <a:latin typeface="Arial Black" pitchFamily="34" charset="0"/>
              </a:rPr>
              <a:t> Choque eléctrico por contacto con elementos en tensión (contacto eléctrico directo) o con masas puestas accidentalmente en tensión (contacto indirecto).</a:t>
            </a: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endParaRPr lang="es-ES" sz="2000" smtClean="0">
              <a:latin typeface="Arial Black" pitchFamily="34" charset="0"/>
            </a:endParaRP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r>
              <a:rPr lang="es-ES" sz="2000" smtClean="0">
                <a:latin typeface="Arial Black" pitchFamily="34" charset="0"/>
              </a:rPr>
              <a:t> Quemaduras por choque eléctrico.</a:t>
            </a: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endParaRPr lang="es-ES" sz="2000" smtClean="0">
              <a:latin typeface="Arial Black" pitchFamily="34" charset="0"/>
            </a:endParaRP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r>
              <a:rPr lang="es-ES" sz="2000" smtClean="0">
                <a:latin typeface="Arial Black" pitchFamily="34" charset="0"/>
              </a:rPr>
              <a:t> Caídas o golpes como consecuencia de choque.</a:t>
            </a: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endParaRPr lang="es-ES" sz="2000" smtClean="0">
              <a:latin typeface="Arial Black" pitchFamily="34" charset="0"/>
            </a:endParaRPr>
          </a:p>
          <a:p>
            <a:pPr marL="82550" indent="0" algn="just">
              <a:lnSpc>
                <a:spcPct val="90000"/>
              </a:lnSpc>
              <a:buClr>
                <a:srgbClr val="00B0F0"/>
              </a:buClr>
              <a:buFont typeface="Arial" charset="0"/>
              <a:buAutoNum type="alphaLcParenR"/>
            </a:pPr>
            <a:r>
              <a:rPr lang="es-ES" sz="2000" smtClean="0">
                <a:latin typeface="Arial Black" pitchFamily="34" charset="0"/>
              </a:rPr>
              <a:t> Incendios o explosiones originados por la electricidad.</a:t>
            </a:r>
          </a:p>
          <a:p>
            <a:pPr marL="82550" indent="0" algn="just">
              <a:lnSpc>
                <a:spcPct val="90000"/>
              </a:lnSpc>
              <a:buFont typeface="Arial" charset="0"/>
              <a:buAutoNum type="alphaLcParenR"/>
            </a:pPr>
            <a:endParaRPr lang="es-ES" sz="2000" smtClean="0">
              <a:latin typeface="Arial Black" pitchFamily="34" charset="0"/>
            </a:endParaRPr>
          </a:p>
        </p:txBody>
      </p:sp>
      <p:pic>
        <p:nvPicPr>
          <p:cNvPr id="26627" name="Picture 2" descr="C:\Documents and Settings\ALUMNO\Escritorio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765175"/>
            <a:ext cx="2000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1643063" y="357188"/>
            <a:ext cx="6357937" cy="1285875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lgerian" pitchFamily="82" charset="0"/>
              </a:rPr>
              <a:t>TIPOS DE CONTACTOS ELÉCTRICOS </a:t>
            </a:r>
          </a:p>
        </p:txBody>
      </p:sp>
      <p:sp>
        <p:nvSpPr>
          <p:cNvPr id="6" name="5 Subtítulo"/>
          <p:cNvSpPr>
            <a:spLocks noGrp="1"/>
          </p:cNvSpPr>
          <p:nvPr>
            <p:ph type="subTitle" idx="4294967295"/>
          </p:nvPr>
        </p:nvSpPr>
        <p:spPr>
          <a:xfrm>
            <a:off x="1285875" y="2143125"/>
            <a:ext cx="7858125" cy="4357688"/>
          </a:xfrm>
        </p:spPr>
        <p:txBody>
          <a:bodyPr tIns="0">
            <a:normAutofit/>
          </a:bodyPr>
          <a:lstStyle/>
          <a:p>
            <a:pPr marL="27432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s-ES" sz="2600" dirty="0" smtClean="0">
                <a:latin typeface="Arial" pitchFamily="34" charset="0"/>
                <a:cs typeface="Arial" pitchFamily="34" charset="0"/>
              </a:rPr>
              <a:t>Los accidentes  eléctricos se producen cuando la persona entra en contacto con la corriente eléctrica:</a:t>
            </a:r>
          </a:p>
          <a:p>
            <a:pPr marL="27432" indent="0" fontAlgn="auto">
              <a:spcAft>
                <a:spcPts val="0"/>
              </a:spcAft>
              <a:buFont typeface="Wingdings 2"/>
              <a:buNone/>
              <a:defRPr/>
            </a:pPr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pPr marL="27432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s-ES" sz="2600" dirty="0" smtClean="0">
                <a:latin typeface="Arial" pitchFamily="34" charset="0"/>
                <a:cs typeface="Arial" pitchFamily="34" charset="0"/>
              </a:rPr>
              <a:t>Este contacto puede ser de dos tipos:</a:t>
            </a:r>
          </a:p>
          <a:p>
            <a:pPr marL="27432" indent="0" fontAlgn="auto">
              <a:spcAft>
                <a:spcPts val="0"/>
              </a:spcAft>
              <a:buFont typeface="Wingdings 2"/>
              <a:buNone/>
              <a:defRPr/>
            </a:pPr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pPr marL="27432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Contacto directo.</a:t>
            </a:r>
          </a:p>
          <a:p>
            <a:pPr marL="27432" indent="0" fontAlgn="auto">
              <a:spcAft>
                <a:spcPts val="0"/>
              </a:spcAft>
              <a:buFont typeface="Wingdings 2"/>
              <a:buNone/>
              <a:defRPr/>
            </a:pPr>
            <a:endParaRPr lang="es-ES" sz="2600" b="1" i="1" dirty="0" smtClean="0">
              <a:latin typeface="Arial" pitchFamily="34" charset="0"/>
              <a:cs typeface="Arial" pitchFamily="34" charset="0"/>
            </a:endParaRPr>
          </a:p>
          <a:p>
            <a:pPr marL="27432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2600" b="1" i="1" dirty="0" smtClean="0">
                <a:solidFill>
                  <a:srgbClr val="BC0499"/>
                </a:solidFill>
                <a:latin typeface="Arial" pitchFamily="34" charset="0"/>
                <a:cs typeface="Arial" pitchFamily="34" charset="0"/>
              </a:rPr>
              <a:t>Contacto indirecto</a:t>
            </a:r>
            <a:r>
              <a:rPr lang="es-ES" sz="2600" b="1" i="1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6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1" name="Picture 1" descr="C:\Documents and Settings\ALUMNO\Escritorio\imagesCAXAG27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87195">
            <a:off x="6027738" y="4418013"/>
            <a:ext cx="3000375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 idx="4294967295"/>
          </p:nvPr>
        </p:nvSpPr>
        <p:spPr>
          <a:xfrm>
            <a:off x="1000100" y="357188"/>
            <a:ext cx="8143901" cy="714375"/>
          </a:xfrm>
          <a:gradFill>
            <a:gsLst>
              <a:gs pos="65000">
                <a:schemeClr val="accent2">
                  <a:lumMod val="40000"/>
                  <a:lumOff val="60000"/>
                  <a:alpha val="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anchor="b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itchFamily="82" charset="0"/>
              </a:rPr>
              <a:t>CONTACTO DIRECTO</a:t>
            </a:r>
            <a:endParaRPr lang="es-ES" dirty="0">
              <a:solidFill>
                <a:schemeClr val="accent5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87044" name="4 Subtítulo"/>
          <p:cNvSpPr>
            <a:spLocks noGrp="1"/>
          </p:cNvSpPr>
          <p:nvPr>
            <p:ph type="subTitle" idx="4294967295"/>
          </p:nvPr>
        </p:nvSpPr>
        <p:spPr>
          <a:xfrm>
            <a:off x="1714500" y="1428750"/>
            <a:ext cx="7429500" cy="2786063"/>
          </a:xfrm>
        </p:spPr>
        <p:txBody>
          <a:bodyPr tIns="0"/>
          <a:lstStyle/>
          <a:p>
            <a:pPr marL="26988" indent="0">
              <a:buFont typeface="Wingdings 2" pitchFamily="18" charset="2"/>
              <a:buNone/>
            </a:pPr>
            <a:r>
              <a:rPr lang="es-ES" sz="2800" b="1" i="1" smtClean="0">
                <a:solidFill>
                  <a:srgbClr val="F88631"/>
                </a:solidFill>
                <a:latin typeface="Arial" charset="0"/>
                <a:cs typeface="Arial" charset="0"/>
              </a:rPr>
              <a:t>Contacto directo: </a:t>
            </a:r>
            <a:r>
              <a:rPr lang="es-ES" sz="2800" smtClean="0">
                <a:latin typeface="Arial" charset="0"/>
                <a:cs typeface="Arial" charset="0"/>
              </a:rPr>
              <a:t>Es el contacto de personas con partes eléctricamente activas de materiales y equipos</a:t>
            </a:r>
            <a:r>
              <a:rPr lang="es-ES" sz="2800" smtClean="0">
                <a:solidFill>
                  <a:srgbClr val="320E04"/>
                </a:solidFill>
              </a:rPr>
              <a:t>.</a:t>
            </a:r>
          </a:p>
        </p:txBody>
      </p:sp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3286125"/>
            <a:ext cx="55006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1">
                <a:lumMod val="75000"/>
              </a:schemeClr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ChangeArrowheads="1"/>
          </p:cNvSpPr>
          <p:nvPr/>
        </p:nvSpPr>
        <p:spPr bwMode="auto">
          <a:xfrm>
            <a:off x="1071563" y="55563"/>
            <a:ext cx="7858125" cy="68024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0070C0"/>
                </a:solidFill>
                <a:latin typeface="Algerian" pitchFamily="82" charset="0"/>
              </a:rPr>
              <a:t>EFECTOS DERIVADOS DEL CONTACTO DIRECTO CON LA</a:t>
            </a:r>
          </a:p>
          <a:p>
            <a:pPr algn="ctr">
              <a:defRPr/>
            </a:pPr>
            <a:r>
              <a:rPr lang="es-ES" b="1" dirty="0">
                <a:solidFill>
                  <a:srgbClr val="0070C0"/>
                </a:solidFill>
                <a:latin typeface="Algerian" pitchFamily="82" charset="0"/>
              </a:rPr>
              <a:t>ELECTRICIDAD</a:t>
            </a:r>
          </a:p>
          <a:p>
            <a:pPr algn="ctr">
              <a:defRPr/>
            </a:pPr>
            <a:endParaRPr lang="es-ES" b="1" dirty="0">
              <a:solidFill>
                <a:srgbClr val="0070C0"/>
              </a:solidFill>
              <a:latin typeface="Algerian" pitchFamily="82" charset="0"/>
            </a:endParaRPr>
          </a:p>
          <a:p>
            <a:pPr>
              <a:defRPr/>
            </a:pPr>
            <a:endParaRPr lang="es-ES" sz="1800" b="1" dirty="0">
              <a:solidFill>
                <a:srgbClr val="BC0499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s-ES" sz="1800" b="1" dirty="0">
                <a:solidFill>
                  <a:schemeClr val="accent2"/>
                </a:solidFill>
              </a:rPr>
              <a:t>EFECTOS INMEDIATOS</a:t>
            </a:r>
            <a:r>
              <a:rPr lang="es-ES" sz="1800" dirty="0">
                <a:solidFill>
                  <a:schemeClr val="accent2"/>
                </a:solidFill>
              </a:rPr>
              <a:t>:</a:t>
            </a:r>
          </a:p>
          <a:p>
            <a:pPr>
              <a:defRPr/>
            </a:pPr>
            <a:endParaRPr lang="es-ES" sz="1800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s-ES" sz="1800" b="1" dirty="0">
                <a:solidFill>
                  <a:schemeClr val="hlink"/>
                </a:solidFill>
              </a:rPr>
              <a:t>Efectos </a:t>
            </a:r>
            <a:r>
              <a:rPr lang="es-ES" sz="1800" b="1" dirty="0">
                <a:solidFill>
                  <a:schemeClr val="hlink"/>
                </a:solidFill>
              </a:rPr>
              <a:t>térmicos:</a:t>
            </a:r>
          </a:p>
          <a:p>
            <a:pPr>
              <a:defRPr/>
            </a:pPr>
            <a:endParaRPr lang="es-ES" sz="1800" b="1" dirty="0">
              <a:solidFill>
                <a:schemeClr val="hlink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s-ES" sz="1800" dirty="0"/>
              <a:t> Quemaduras por arco</a:t>
            </a:r>
          </a:p>
          <a:p>
            <a:pPr>
              <a:defRPr/>
            </a:pPr>
            <a:endParaRPr lang="es-ES" sz="1800" dirty="0"/>
          </a:p>
          <a:p>
            <a:pPr>
              <a:buFont typeface="Wingdings" pitchFamily="2" charset="2"/>
              <a:buChar char="Ø"/>
              <a:defRPr/>
            </a:pPr>
            <a:r>
              <a:rPr lang="es-ES" sz="1800" dirty="0"/>
              <a:t> Quemaduras por contacto: Son producidas por la energía liberada</a:t>
            </a:r>
          </a:p>
          <a:p>
            <a:pPr>
              <a:defRPr/>
            </a:pPr>
            <a:r>
              <a:rPr lang="es-ES" sz="1800" dirty="0"/>
              <a:t>al paso de la corriente. La gravedad de la lesión depende del órgano afectado.</a:t>
            </a:r>
          </a:p>
          <a:p>
            <a:pPr>
              <a:defRPr/>
            </a:pPr>
            <a:endParaRPr lang="es-ES" sz="1800" dirty="0"/>
          </a:p>
          <a:p>
            <a:pPr>
              <a:buFont typeface="Wingdings" pitchFamily="2" charset="2"/>
              <a:buChar char="§"/>
              <a:defRPr/>
            </a:pPr>
            <a:r>
              <a:rPr lang="es-ES" sz="1800" b="1" dirty="0">
                <a:solidFill>
                  <a:schemeClr val="hlink"/>
                </a:solidFill>
              </a:rPr>
              <a:t>Efectos musculares:</a:t>
            </a:r>
          </a:p>
          <a:p>
            <a:pPr>
              <a:defRPr/>
            </a:pPr>
            <a:endParaRPr lang="es-ES" sz="1800" b="1" dirty="0">
              <a:solidFill>
                <a:schemeClr val="hlink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s-ES" sz="1800" dirty="0"/>
              <a:t>Calambres</a:t>
            </a:r>
          </a:p>
          <a:p>
            <a:pPr>
              <a:defRPr/>
            </a:pPr>
            <a:endParaRPr lang="es-ES" sz="1800" dirty="0"/>
          </a:p>
          <a:p>
            <a:pPr>
              <a:buFont typeface="Wingdings" pitchFamily="2" charset="2"/>
              <a:buChar char="Ø"/>
              <a:defRPr/>
            </a:pPr>
            <a:r>
              <a:rPr lang="es-ES" sz="1800" dirty="0"/>
              <a:t>Contracciones musculares</a:t>
            </a:r>
          </a:p>
          <a:p>
            <a:pPr>
              <a:defRPr/>
            </a:pPr>
            <a:endParaRPr lang="es-ES" sz="1800" dirty="0"/>
          </a:p>
          <a:p>
            <a:pPr>
              <a:buFont typeface="Wingdings" pitchFamily="2" charset="2"/>
              <a:buChar char="Ø"/>
              <a:defRPr/>
            </a:pPr>
            <a:r>
              <a:rPr lang="es-ES" sz="1800" dirty="0"/>
              <a:t>Tetanización de </a:t>
            </a:r>
            <a:r>
              <a:rPr lang="es-ES" sz="1800" dirty="0"/>
              <a:t>músculos</a:t>
            </a:r>
            <a:endParaRPr lang="es-ES" sz="1800" dirty="0"/>
          </a:p>
        </p:txBody>
      </p:sp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4500563"/>
            <a:ext cx="29210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5"/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1116013" y="260350"/>
            <a:ext cx="5256212" cy="806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2400">
                <a:solidFill>
                  <a:schemeClr val="accent2"/>
                </a:solidFill>
              </a:rPr>
              <a:t>Muerte por fibrilación ventricular:</a:t>
            </a:r>
            <a:r>
              <a:rPr lang="es-ES" sz="1800"/>
              <a:t> </a:t>
            </a:r>
          </a:p>
          <a:p>
            <a:r>
              <a:rPr lang="es-ES" sz="1800"/>
              <a:t> </a:t>
            </a:r>
            <a:r>
              <a:rPr lang="es-ES" sz="2400"/>
              <a:t>Es la principal causa de muerte por choque eléctrico.</a:t>
            </a:r>
          </a:p>
          <a:p>
            <a:endParaRPr lang="es-ES" sz="2400"/>
          </a:p>
          <a:p>
            <a:endParaRPr lang="es-ES" sz="2000" b="1"/>
          </a:p>
          <a:p>
            <a:pPr>
              <a:buFont typeface="Wingdings" pitchFamily="2" charset="2"/>
              <a:buChar char="§"/>
            </a:pPr>
            <a:r>
              <a:rPr lang="es-ES" sz="2400">
                <a:solidFill>
                  <a:srgbClr val="BC0499"/>
                </a:solidFill>
              </a:rPr>
              <a:t>Inhibición de centros nerviosos</a:t>
            </a:r>
            <a:r>
              <a:rPr lang="es-ES" sz="1800"/>
              <a:t> </a:t>
            </a:r>
            <a:r>
              <a:rPr lang="es-ES" sz="2000"/>
              <a:t>(</a:t>
            </a:r>
            <a:r>
              <a:rPr lang="es-ES" sz="2400"/>
              <a:t>paro respiratorio, asfixia)</a:t>
            </a:r>
          </a:p>
          <a:p>
            <a:r>
              <a:rPr lang="es-ES" sz="2400"/>
              <a:t>Se presenta cuando la corriente atraviesa el tórax, impidiendo la contracción de los músculos de los pulmones, y por tanto, la respiración, ocasionando el paro respiratorio. En casos extremos puede producir la muerte.</a:t>
            </a:r>
          </a:p>
          <a:p>
            <a:endParaRPr lang="es-ES" sz="24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  <a:p>
            <a:endParaRPr lang="es-ES" sz="180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4365625"/>
            <a:ext cx="2160587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692150"/>
            <a:ext cx="252095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 idx="4294967295"/>
          </p:nvPr>
        </p:nvSpPr>
        <p:spPr>
          <a:xfrm>
            <a:off x="1214438" y="500063"/>
            <a:ext cx="7929562" cy="928687"/>
          </a:xfrm>
        </p:spPr>
        <p:txBody>
          <a:bodyPr vert="horz" wrap="square" lIns="45720" tIns="45720" rIns="4572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9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lgerian"/>
              </a:rPr>
              <a:t>EFECTOS  SECUNDARIOS DEL CONTACTO DIRECTO</a:t>
            </a:r>
          </a:p>
        </p:txBody>
      </p:sp>
      <p:sp>
        <p:nvSpPr>
          <p:cNvPr id="91138" name="4 Subtítulo"/>
          <p:cNvSpPr>
            <a:spLocks noGrp="1"/>
          </p:cNvSpPr>
          <p:nvPr>
            <p:ph type="subTitle" idx="4294967295"/>
          </p:nvPr>
        </p:nvSpPr>
        <p:spPr>
          <a:xfrm>
            <a:off x="1717675" y="1773238"/>
            <a:ext cx="7426325" cy="4103687"/>
          </a:xfrm>
        </p:spPr>
        <p:txBody>
          <a:bodyPr lIns="182880" tIns="0"/>
          <a:lstStyle/>
          <a:p>
            <a:pPr marL="36513" indent="0">
              <a:spcBef>
                <a:spcPct val="0"/>
              </a:spcBef>
              <a:buFont typeface="Wingdings 2" pitchFamily="18" charset="2"/>
              <a:buNone/>
            </a:pPr>
            <a:r>
              <a:rPr lang="es-ES" sz="4000" smtClean="0">
                <a:solidFill>
                  <a:srgbClr val="79766F"/>
                </a:solidFill>
                <a:latin typeface="Arial" charset="0"/>
                <a:cs typeface="Arial" charset="0"/>
              </a:rPr>
              <a:t>Son los debidos a actos involuntarios de los individuos afectados por el choque eléctrico.</a:t>
            </a:r>
          </a:p>
          <a:p>
            <a:pPr marL="36513" indent="0">
              <a:spcBef>
                <a:spcPct val="0"/>
              </a:spcBef>
              <a:buFont typeface="Wingdings 2" pitchFamily="18" charset="2"/>
              <a:buNone/>
            </a:pPr>
            <a:endParaRPr lang="es-ES" sz="4000" smtClean="0">
              <a:solidFill>
                <a:srgbClr val="79766F"/>
              </a:solidFill>
              <a:latin typeface="Arial" charset="0"/>
              <a:cs typeface="Arial" charset="0"/>
            </a:endParaRPr>
          </a:p>
        </p:txBody>
      </p:sp>
      <p:pic>
        <p:nvPicPr>
          <p:cNvPr id="91139" name="Picture 1" descr="C:\Documents and Settings\ALUMNO\Escritorio\imagesCA3FCJP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4005263"/>
            <a:ext cx="325437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4292600"/>
            <a:ext cx="211613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17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/>
          </p:cNvSpPr>
          <p:nvPr>
            <p:ph type="title"/>
          </p:nvPr>
        </p:nvSpPr>
        <p:spPr bwMode="auto">
          <a:xfrm>
            <a:off x="1116013" y="3933825"/>
            <a:ext cx="7570787" cy="23749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sz="2400" b="1" smtClean="0">
                <a:solidFill>
                  <a:schemeClr val="accent2"/>
                </a:solidFill>
                <a:effectLst/>
                <a:latin typeface="Arial" charset="0"/>
              </a:rPr>
              <a:t>Circulatorios (gangrenas).</a:t>
            </a:r>
            <a:br>
              <a:rPr lang="es-ES" sz="2400" b="1" smtClean="0">
                <a:solidFill>
                  <a:schemeClr val="accent2"/>
                </a:solidFill>
                <a:effectLst/>
                <a:latin typeface="Arial" charset="0"/>
              </a:rPr>
            </a:br>
            <a:r>
              <a:rPr lang="es-ES" sz="2400" b="1" smtClean="0">
                <a:solidFill>
                  <a:schemeClr val="accent2"/>
                </a:solidFill>
                <a:effectLst/>
                <a:latin typeface="Arial" charset="0"/>
              </a:rPr>
              <a:t/>
            </a:r>
            <a:br>
              <a:rPr lang="es-ES" sz="2400" b="1" smtClean="0">
                <a:solidFill>
                  <a:schemeClr val="accent2"/>
                </a:solidFill>
                <a:effectLst/>
                <a:latin typeface="Arial" charset="0"/>
              </a:rPr>
            </a:br>
            <a:r>
              <a:rPr lang="es-ES" sz="2400" smtClean="0"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es-ES" sz="2800" b="1" smtClean="0">
                <a:solidFill>
                  <a:schemeClr val="accent2"/>
                </a:solidFill>
                <a:effectLst/>
                <a:latin typeface="Arial" charset="0"/>
              </a:rPr>
              <a:t>Problemas renales:</a:t>
            </a:r>
            <a:r>
              <a:rPr lang="es-ES" sz="2800" smtClean="0">
                <a:solidFill>
                  <a:schemeClr val="tx1"/>
                </a:solidFill>
                <a:effectLst/>
                <a:latin typeface="Arial" charset="0"/>
              </a:rPr>
              <a:t>  Paralización de la acción metabólica de los riñones. Producida por los efectos tóxicos de las quemaduras.</a:t>
            </a:r>
          </a:p>
        </p:txBody>
      </p:sp>
      <p:sp>
        <p:nvSpPr>
          <p:cNvPr id="92162" name="Rectangle 3"/>
          <p:cNvSpPr>
            <a:spLocks noGrp="1"/>
          </p:cNvSpPr>
          <p:nvPr>
            <p:ph idx="1"/>
          </p:nvPr>
        </p:nvSpPr>
        <p:spPr>
          <a:xfrm>
            <a:off x="1071563" y="142875"/>
            <a:ext cx="8072437" cy="67151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" sz="3600" smtClean="0">
                <a:solidFill>
                  <a:srgbClr val="BC0499"/>
                </a:solidFill>
                <a:latin typeface="Algerian"/>
              </a:rPr>
              <a:t>EFECTOS SECUNDARIOS:</a:t>
            </a:r>
          </a:p>
          <a:p>
            <a:pPr>
              <a:buFont typeface="Wingdings 2" pitchFamily="18" charset="2"/>
              <a:buNone/>
            </a:pPr>
            <a:endParaRPr lang="es-ES" smtClean="0">
              <a:solidFill>
                <a:srgbClr val="BC0499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s-ES" b="1" smtClean="0">
                <a:solidFill>
                  <a:schemeClr val="accent1"/>
                </a:solidFill>
              </a:rPr>
              <a:t>*</a:t>
            </a:r>
            <a:r>
              <a:rPr lang="es-ES" sz="2800" b="1" smtClean="0">
                <a:solidFill>
                  <a:schemeClr val="accent1"/>
                </a:solidFill>
                <a:latin typeface="Arial" charset="0"/>
              </a:rPr>
              <a:t>Precoces:</a:t>
            </a:r>
          </a:p>
          <a:p>
            <a:pPr>
              <a:buFont typeface="Wingdings 2" pitchFamily="18" charset="2"/>
              <a:buNone/>
            </a:pPr>
            <a:r>
              <a:rPr lang="es-ES" sz="2400" b="1" smtClean="0">
                <a:solidFill>
                  <a:schemeClr val="accent2"/>
                </a:solidFill>
                <a:latin typeface="Arial" charset="0"/>
              </a:rPr>
              <a:t>Cerebral o embolia:</a:t>
            </a:r>
            <a:r>
              <a:rPr lang="es-ES" sz="2400" smtClean="0">
                <a:latin typeface="Arial" charset="0"/>
              </a:rPr>
              <a:t> </a:t>
            </a:r>
            <a:r>
              <a:rPr lang="es-ES" smtClean="0">
                <a:latin typeface="Arial" charset="0"/>
              </a:rPr>
              <a:t>Obstrucción de una arteria o vena por un cuerpo extraño circulante por la sangre y que puede ser origen externo o proceder a un trombo.</a:t>
            </a:r>
          </a:p>
          <a:p>
            <a:pPr>
              <a:buFont typeface="Wingdings 2" pitchFamily="18" charset="2"/>
              <a:buNone/>
            </a:pPr>
            <a:endParaRPr lang="es-ES" sz="2400" b="1" smtClean="0">
              <a:latin typeface="Arial" charset="0"/>
            </a:endParaRPr>
          </a:p>
        </p:txBody>
      </p:sp>
      <p:pic>
        <p:nvPicPr>
          <p:cNvPr id="921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785813"/>
            <a:ext cx="1519237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3"/>
          <p:cNvSpPr>
            <a:spLocks noGrp="1"/>
          </p:cNvSpPr>
          <p:nvPr>
            <p:ph idx="1"/>
          </p:nvPr>
        </p:nvSpPr>
        <p:spPr>
          <a:xfrm>
            <a:off x="1435100" y="476250"/>
            <a:ext cx="7499350" cy="4541838"/>
          </a:xfrm>
        </p:spPr>
        <p:txBody>
          <a:bodyPr/>
          <a:lstStyle/>
          <a:p>
            <a:r>
              <a:rPr lang="es-ES" b="1" smtClean="0">
                <a:solidFill>
                  <a:schemeClr val="accent1"/>
                </a:solidFill>
              </a:rPr>
              <a:t>Tardíos:</a:t>
            </a:r>
          </a:p>
          <a:p>
            <a:endParaRPr lang="es-ES" b="1" smtClean="0">
              <a:solidFill>
                <a:schemeClr val="accent1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s-ES" smtClean="0">
                <a:solidFill>
                  <a:srgbClr val="BC0499"/>
                </a:solidFill>
              </a:rPr>
              <a:t>-Neuróticos.</a:t>
            </a:r>
          </a:p>
          <a:p>
            <a:pPr>
              <a:buFont typeface="Wingdings 2" pitchFamily="18" charset="2"/>
              <a:buNone/>
            </a:pPr>
            <a:endParaRPr lang="es-ES" smtClean="0">
              <a:solidFill>
                <a:srgbClr val="BC0499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s-ES" smtClean="0">
                <a:solidFill>
                  <a:srgbClr val="BC0499"/>
                </a:solidFill>
              </a:rPr>
              <a:t>-Trastornos mentales.</a:t>
            </a:r>
          </a:p>
        </p:txBody>
      </p:sp>
      <p:pic>
        <p:nvPicPr>
          <p:cNvPr id="931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3860800"/>
            <a:ext cx="38877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2">
                <a:lumMod val="40000"/>
                <a:lumOff val="60000"/>
              </a:schemeClr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 bwMode="auto">
          <a:xfrm>
            <a:off x="1644650" y="765175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900" b="1" dirty="0" smtClean="0">
                <a:solidFill>
                  <a:srgbClr val="BC0499"/>
                </a:solidFill>
                <a:effectLst/>
                <a:latin typeface="Algerian" pitchFamily="82" charset="0"/>
              </a:rPr>
              <a:t>MEDIDAS PREVENTIVAS CONTRA LOS CONTACTOS</a:t>
            </a:r>
            <a:br>
              <a:rPr lang="es-ES" sz="3900" b="1" dirty="0" smtClean="0">
                <a:solidFill>
                  <a:srgbClr val="BC0499"/>
                </a:solidFill>
                <a:effectLst/>
                <a:latin typeface="Algerian" pitchFamily="82" charset="0"/>
              </a:rPr>
            </a:br>
            <a:r>
              <a:rPr lang="es-ES" sz="3900" b="1" dirty="0" smtClean="0">
                <a:solidFill>
                  <a:srgbClr val="BC0499"/>
                </a:solidFill>
                <a:effectLst/>
                <a:latin typeface="Algerian" pitchFamily="82" charset="0"/>
              </a:rPr>
              <a:t>DIRECTOS</a:t>
            </a:r>
            <a:r>
              <a:rPr lang="es-ES" sz="3900" b="1" dirty="0" smtClean="0">
                <a:solidFill>
                  <a:srgbClr val="BC0499"/>
                </a:solidFill>
                <a:effectLst/>
                <a:latin typeface="Alibi" pitchFamily="2" charset="0"/>
              </a:rPr>
              <a:t/>
            </a:r>
            <a:br>
              <a:rPr lang="es-ES" sz="3900" b="1" dirty="0" smtClean="0">
                <a:solidFill>
                  <a:srgbClr val="BC0499"/>
                </a:solidFill>
                <a:effectLst/>
                <a:latin typeface="Alibi" pitchFamily="2" charset="0"/>
              </a:rPr>
            </a:br>
            <a:endParaRPr lang="es-ES" sz="3900" dirty="0" smtClean="0">
              <a:solidFill>
                <a:srgbClr val="BC0499"/>
              </a:solidFill>
              <a:effectLst/>
              <a:latin typeface="Alibi" pitchFamily="2" charset="0"/>
            </a:endParaRPr>
          </a:p>
        </p:txBody>
      </p:sp>
      <p:sp>
        <p:nvSpPr>
          <p:cNvPr id="94211" name="Rectangle 3"/>
          <p:cNvSpPr>
            <a:spLocks noGrp="1"/>
          </p:cNvSpPr>
          <p:nvPr>
            <p:ph idx="1"/>
          </p:nvPr>
        </p:nvSpPr>
        <p:spPr>
          <a:xfrm>
            <a:off x="1258888" y="2133600"/>
            <a:ext cx="7499350" cy="43227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s-ES" b="1" smtClean="0"/>
              <a:t>-</a:t>
            </a:r>
            <a:r>
              <a:rPr lang="es-ES" sz="2400" b="1" smtClean="0">
                <a:latin typeface="Arial" charset="0"/>
              </a:rPr>
              <a:t>Alejamiento de partes activas de la instalación.</a:t>
            </a:r>
          </a:p>
          <a:p>
            <a:endParaRPr lang="es-ES" sz="2400" b="1" smtClean="0">
              <a:latin typeface="Arial" charset="0"/>
            </a:endParaRPr>
          </a:p>
        </p:txBody>
      </p:sp>
      <p:sp>
        <p:nvSpPr>
          <p:cNvPr id="94212" name="Rectangle 5"/>
          <p:cNvSpPr>
            <a:spLocks noChangeArrowheads="1"/>
          </p:cNvSpPr>
          <p:nvPr/>
        </p:nvSpPr>
        <p:spPr bwMode="auto">
          <a:xfrm>
            <a:off x="1116013" y="3284538"/>
            <a:ext cx="802798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/>
              <a:t>-</a:t>
            </a:r>
            <a:r>
              <a:rPr lang="es-ES" sz="2400" b="1"/>
              <a:t>Interposición de obstáculos, barreras o envolventes.</a:t>
            </a:r>
          </a:p>
          <a:p>
            <a:endParaRPr lang="es-ES" sz="2400" b="1"/>
          </a:p>
          <a:p>
            <a:endParaRPr lang="es-ES" sz="2400" b="1"/>
          </a:p>
          <a:p>
            <a:r>
              <a:rPr lang="es-ES" b="1"/>
              <a:t>-</a:t>
            </a:r>
            <a:r>
              <a:rPr lang="es-ES" sz="2400" b="1"/>
              <a:t>Recubrimiento de las partes activas</a:t>
            </a:r>
          </a:p>
        </p:txBody>
      </p:sp>
      <p:pic>
        <p:nvPicPr>
          <p:cNvPr id="9421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4652963"/>
            <a:ext cx="2155825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3 Título"/>
          <p:cNvSpPr>
            <a:spLocks noGrp="1"/>
          </p:cNvSpPr>
          <p:nvPr>
            <p:ph type="ctrTitle" idx="4294967295"/>
          </p:nvPr>
        </p:nvSpPr>
        <p:spPr bwMode="auto">
          <a:xfrm>
            <a:off x="1873250" y="357188"/>
            <a:ext cx="7270750" cy="1143000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smtClean="0">
                <a:solidFill>
                  <a:srgbClr val="BC0499"/>
                </a:solidFill>
                <a:effectLst/>
                <a:latin typeface="Algerian"/>
              </a:rPr>
              <a:t>Contacto  indirecto</a:t>
            </a:r>
          </a:p>
        </p:txBody>
      </p:sp>
      <p:sp>
        <p:nvSpPr>
          <p:cNvPr id="95234" name="4 Subtítulo"/>
          <p:cNvSpPr>
            <a:spLocks noGrp="1"/>
          </p:cNvSpPr>
          <p:nvPr>
            <p:ph type="subTitle" idx="4294967295"/>
          </p:nvPr>
        </p:nvSpPr>
        <p:spPr>
          <a:xfrm>
            <a:off x="1285875" y="2060575"/>
            <a:ext cx="7858125" cy="421481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s-ES" smtClean="0">
                <a:solidFill>
                  <a:srgbClr val="BC0499"/>
                </a:solidFill>
              </a:rPr>
              <a:t>Contacto indirecto:</a:t>
            </a:r>
            <a:r>
              <a:rPr lang="es-ES" smtClean="0">
                <a:solidFill>
                  <a:srgbClr val="898989"/>
                </a:solidFill>
              </a:rPr>
              <a:t> Es el contacto de personas con elementos conductores (masas) puestos accidentalmente bajo tensión por un fallo de aislamiento.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3929063"/>
            <a:ext cx="30718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 bwMode="auto">
          <a:xfrm>
            <a:off x="1258888" y="908050"/>
            <a:ext cx="5113337" cy="404813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600" b="1" dirty="0" smtClean="0">
                <a:solidFill>
                  <a:schemeClr val="hlink"/>
                </a:solidFill>
                <a:effectLst/>
                <a:latin typeface="Algerian" pitchFamily="82" charset="0"/>
              </a:rPr>
              <a:t>EFECTOS DERIVADOS DEL CONTACTO INDIRECTO CON</a:t>
            </a:r>
            <a:br>
              <a:rPr lang="es-ES" sz="3600" b="1" dirty="0" smtClean="0">
                <a:solidFill>
                  <a:schemeClr val="hlink"/>
                </a:solidFill>
                <a:effectLst/>
                <a:latin typeface="Algerian" pitchFamily="82" charset="0"/>
              </a:rPr>
            </a:br>
            <a:r>
              <a:rPr lang="es-ES" sz="3600" b="1" dirty="0" smtClean="0">
                <a:solidFill>
                  <a:schemeClr val="hlink"/>
                </a:solidFill>
                <a:effectLst/>
                <a:latin typeface="Algerian" pitchFamily="82" charset="0"/>
              </a:rPr>
              <a:t>LA ELECTRICIDAD</a:t>
            </a:r>
            <a:r>
              <a:rPr lang="es-ES" sz="3200" b="1" dirty="0" smtClean="0">
                <a:solidFill>
                  <a:schemeClr val="hlink"/>
                </a:solidFill>
                <a:effectLst/>
                <a:latin typeface="Alibi" pitchFamily="2" charset="0"/>
              </a:rPr>
              <a:t/>
            </a:r>
            <a:br>
              <a:rPr lang="es-ES" sz="3200" b="1" dirty="0" smtClean="0">
                <a:solidFill>
                  <a:schemeClr val="hlink"/>
                </a:solidFill>
                <a:effectLst/>
                <a:latin typeface="Alibi" pitchFamily="2" charset="0"/>
              </a:rPr>
            </a:br>
            <a:endParaRPr lang="es-ES" sz="3200" b="1" dirty="0" smtClean="0">
              <a:solidFill>
                <a:schemeClr val="hlink"/>
              </a:solidFill>
              <a:effectLst/>
              <a:latin typeface="Alibi" pitchFamily="2" charset="0"/>
            </a:endParaRPr>
          </a:p>
        </p:txBody>
      </p:sp>
      <p:sp>
        <p:nvSpPr>
          <p:cNvPr id="36866" name="Rectangle 3"/>
          <p:cNvSpPr>
            <a:spLocks noGrp="1"/>
          </p:cNvSpPr>
          <p:nvPr>
            <p:ph idx="1"/>
          </p:nvPr>
        </p:nvSpPr>
        <p:spPr>
          <a:xfrm>
            <a:off x="1258888" y="1916113"/>
            <a:ext cx="7058025" cy="4105275"/>
          </a:xfrm>
        </p:spPr>
        <p:txBody>
          <a:bodyPr>
            <a:normAutofit lnSpcReduction="1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 smtClean="0">
                <a:latin typeface="Arial" charset="0"/>
              </a:rPr>
              <a:t>CAIDAS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 smtClean="0">
                <a:latin typeface="Arial" charset="0"/>
              </a:rPr>
              <a:t>GOLPES CONTRA OBJETOS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 smtClean="0">
                <a:latin typeface="Arial" charset="0"/>
              </a:rPr>
              <a:t>CORTES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 smtClean="0">
                <a:latin typeface="Arial" charset="0"/>
              </a:rPr>
              <a:t>QUEMADURAS AL GOLPEAR O TOCAR ELEMENTOS NO PROTEGIDOS</a:t>
            </a:r>
            <a:r>
              <a:rPr lang="es-ES" dirty="0" smtClean="0"/>
              <a:t>.</a:t>
            </a:r>
          </a:p>
        </p:txBody>
      </p:sp>
      <p:pic>
        <p:nvPicPr>
          <p:cNvPr id="962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1285875"/>
            <a:ext cx="2786062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3357563"/>
            <a:ext cx="15843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25" y="5534025"/>
            <a:ext cx="18573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Título"/>
          <p:cNvSpPr>
            <a:spLocks noGrp="1"/>
          </p:cNvSpPr>
          <p:nvPr>
            <p:ph type="ctrTitle" idx="4294967295"/>
          </p:nvPr>
        </p:nvSpPr>
        <p:spPr>
          <a:xfrm>
            <a:off x="785813" y="285750"/>
            <a:ext cx="7643812" cy="1714500"/>
          </a:xfrm>
        </p:spPr>
        <p:txBody>
          <a:bodyPr bIns="4572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900" dirty="0" smtClean="0">
                <a:solidFill>
                  <a:srgbClr val="00B050"/>
                </a:solidFill>
                <a:latin typeface="Algerian"/>
              </a:rPr>
              <a:t>MEDIDAS DE SEGURIDAD PARA PREVENIR CONTACTOS INDIRECTOS ELÉCTRICOS </a:t>
            </a:r>
          </a:p>
        </p:txBody>
      </p:sp>
      <p:sp>
        <p:nvSpPr>
          <p:cNvPr id="97282" name="2 Subtítulo"/>
          <p:cNvSpPr>
            <a:spLocks noGrp="1"/>
          </p:cNvSpPr>
          <p:nvPr>
            <p:ph type="subTitle" idx="4294967295"/>
          </p:nvPr>
        </p:nvSpPr>
        <p:spPr>
          <a:xfrm>
            <a:off x="1000125" y="2857500"/>
            <a:ext cx="7572375" cy="3571875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 2" pitchFamily="18" charset="2"/>
              <a:buNone/>
            </a:pPr>
            <a:r>
              <a:rPr lang="es-ES" b="1" smtClean="0">
                <a:solidFill>
                  <a:srgbClr val="BC0499"/>
                </a:solidFill>
              </a:rPr>
              <a:t>- </a:t>
            </a:r>
            <a:r>
              <a:rPr lang="es-ES" sz="2400" smtClean="0">
                <a:solidFill>
                  <a:srgbClr val="BC0499"/>
                </a:solidFill>
                <a:latin typeface="Arial" charset="0"/>
              </a:rPr>
              <a:t>Separación de circuitos.</a:t>
            </a:r>
          </a:p>
          <a:p>
            <a:pPr marL="0" indent="0">
              <a:lnSpc>
                <a:spcPct val="80000"/>
              </a:lnSpc>
              <a:buFont typeface="Wingdings 2" pitchFamily="18" charset="2"/>
              <a:buNone/>
            </a:pPr>
            <a:endParaRPr lang="es-ES" sz="2400" smtClean="0">
              <a:solidFill>
                <a:srgbClr val="BC0499"/>
              </a:solidFill>
              <a:latin typeface="Arial" charset="0"/>
            </a:endParaRPr>
          </a:p>
        </p:txBody>
      </p:sp>
      <p:pic>
        <p:nvPicPr>
          <p:cNvPr id="97283" name="Picture 1" descr="C:\Documents and Settings\ALUMNO\Escritorio\imagesCAZT1T3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82214">
            <a:off x="6588125" y="4868863"/>
            <a:ext cx="1630363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1116013" y="3429000"/>
            <a:ext cx="75596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rgbClr val="BC0499"/>
                </a:solidFill>
              </a:rPr>
              <a:t>- </a:t>
            </a:r>
            <a:r>
              <a:rPr lang="es-ES" sz="2400">
                <a:solidFill>
                  <a:srgbClr val="BC0499"/>
                </a:solidFill>
              </a:rPr>
              <a:t>Aislamiento de protección doble aislamiento.</a:t>
            </a:r>
          </a:p>
          <a:p>
            <a:endParaRPr lang="es-ES" sz="2400" b="1">
              <a:solidFill>
                <a:schemeClr val="accent1"/>
              </a:solidFill>
            </a:endParaRPr>
          </a:p>
          <a:p>
            <a:r>
              <a:rPr lang="es-ES" sz="2400">
                <a:solidFill>
                  <a:srgbClr val="BC0499"/>
                </a:solidFill>
              </a:rPr>
              <a:t>- Recubrimientos de las masas con aislamiento de</a:t>
            </a:r>
          </a:p>
          <a:p>
            <a:r>
              <a:rPr lang="es-ES" sz="2400">
                <a:solidFill>
                  <a:srgbClr val="BC0499"/>
                </a:solidFill>
              </a:rPr>
              <a:t>Protección.</a:t>
            </a:r>
          </a:p>
          <a:p>
            <a:endParaRPr lang="es-ES" sz="2400">
              <a:solidFill>
                <a:srgbClr val="BC0499"/>
              </a:solidFill>
            </a:endParaRPr>
          </a:p>
          <a:p>
            <a:r>
              <a:rPr lang="es-ES">
                <a:solidFill>
                  <a:srgbClr val="BC0499"/>
                </a:solidFill>
              </a:rPr>
              <a:t>- </a:t>
            </a:r>
            <a:r>
              <a:rPr lang="es-ES" sz="2400">
                <a:solidFill>
                  <a:srgbClr val="BC0499"/>
                </a:solidFill>
              </a:rPr>
              <a:t>Interruptor diferencial.</a:t>
            </a:r>
          </a:p>
          <a:p>
            <a:endParaRPr lang="es-ES" sz="2400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3 Título"/>
          <p:cNvSpPr>
            <a:spLocks noGrp="1"/>
          </p:cNvSpPr>
          <p:nvPr>
            <p:ph type="ctrTitle" idx="4294967295"/>
          </p:nvPr>
        </p:nvSpPr>
        <p:spPr bwMode="auto">
          <a:xfrm>
            <a:off x="2060575" y="357188"/>
            <a:ext cx="7083425" cy="928687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sz="4700" smtClean="0">
                <a:solidFill>
                  <a:srgbClr val="BC0499"/>
                </a:solidFill>
                <a:effectLst/>
                <a:latin typeface="Algerian"/>
              </a:rPr>
              <a:t>FACTORES </a:t>
            </a:r>
          </a:p>
        </p:txBody>
      </p:sp>
      <p:sp>
        <p:nvSpPr>
          <p:cNvPr id="5" name="4 Subtítulo"/>
          <p:cNvSpPr>
            <a:spLocks noGrp="1"/>
          </p:cNvSpPr>
          <p:nvPr>
            <p:ph type="subTitle" idx="4294967295"/>
          </p:nvPr>
        </p:nvSpPr>
        <p:spPr>
          <a:xfrm>
            <a:off x="1901825" y="1557338"/>
            <a:ext cx="7242175" cy="4872037"/>
          </a:xfrm>
          <a:solidFill>
            <a:srgbClr val="FFFFFF"/>
          </a:solidFill>
          <a:effectLst>
            <a:outerShdw blurRad="698500" dist="50800" dir="11460000" algn="ctr" rotWithShape="0">
              <a:srgbClr val="000000">
                <a:alpha val="65000"/>
              </a:srgbClr>
            </a:outerShdw>
          </a:effectLst>
        </p:spPr>
        <p:txBody>
          <a:bodyPr>
            <a:noAutofit/>
          </a:bodyPr>
          <a:lstStyle/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200" smtClean="0">
                <a:solidFill>
                  <a:srgbClr val="215968"/>
                </a:solidFill>
                <a:latin typeface="Arial" charset="0"/>
                <a:cs typeface="Arial" charset="0"/>
              </a:rPr>
              <a:t>Intensidad de la corriente.</a:t>
            </a: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" sz="2200" smtClean="0">
              <a:solidFill>
                <a:srgbClr val="215968"/>
              </a:solidFill>
              <a:latin typeface="Arial" charset="0"/>
              <a:cs typeface="Arial" charset="0"/>
            </a:endParaRP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200" smtClean="0">
                <a:solidFill>
                  <a:srgbClr val="215968"/>
                </a:solidFill>
                <a:latin typeface="Arial" charset="0"/>
                <a:cs typeface="Arial" charset="0"/>
              </a:rPr>
              <a:t> Duración del contacto eléctrico.</a:t>
            </a: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" sz="2200" smtClean="0">
              <a:solidFill>
                <a:srgbClr val="215968"/>
              </a:solidFill>
              <a:latin typeface="Arial" charset="0"/>
              <a:cs typeface="Arial" charset="0"/>
            </a:endParaRP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200" smtClean="0">
                <a:solidFill>
                  <a:srgbClr val="215968"/>
                </a:solidFill>
                <a:latin typeface="Arial" charset="0"/>
                <a:cs typeface="Arial" charset="0"/>
              </a:rPr>
              <a:t> Resistencia del cuerpo humano.</a:t>
            </a: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" sz="2200" smtClean="0">
              <a:solidFill>
                <a:srgbClr val="215968"/>
              </a:solidFill>
              <a:latin typeface="Arial" charset="0"/>
              <a:cs typeface="Arial" charset="0"/>
            </a:endParaRP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200" smtClean="0">
                <a:solidFill>
                  <a:srgbClr val="215968"/>
                </a:solidFill>
                <a:latin typeface="Arial" charset="0"/>
                <a:cs typeface="Arial" charset="0"/>
              </a:rPr>
              <a:t>Tensión aplicada.</a:t>
            </a: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" sz="2200" smtClean="0">
              <a:solidFill>
                <a:srgbClr val="215968"/>
              </a:solidFill>
              <a:latin typeface="Arial" charset="0"/>
              <a:cs typeface="Arial" charset="0"/>
            </a:endParaRP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200" smtClean="0">
                <a:solidFill>
                  <a:srgbClr val="215968"/>
                </a:solidFill>
                <a:latin typeface="Arial" charset="0"/>
                <a:cs typeface="Arial" charset="0"/>
              </a:rPr>
              <a:t>Recorrido de la corriente a través del cuerpo humano.</a:t>
            </a: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s-ES" sz="2200" smtClean="0">
              <a:solidFill>
                <a:srgbClr val="215968"/>
              </a:solidFill>
              <a:latin typeface="Arial" charset="0"/>
              <a:cs typeface="Arial" charset="0"/>
            </a:endParaRPr>
          </a:p>
          <a:p>
            <a:pPr marL="8255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200" smtClean="0">
                <a:solidFill>
                  <a:srgbClr val="215968"/>
                </a:solidFill>
                <a:latin typeface="Arial" charset="0"/>
                <a:cs typeface="Arial" charset="0"/>
              </a:rPr>
              <a:t> Capacidad de reacción de la persona.</a:t>
            </a:r>
          </a:p>
        </p:txBody>
      </p:sp>
      <p:pic>
        <p:nvPicPr>
          <p:cNvPr id="38915" name="Picture 2" descr="C:\Documents and Settings\ALUMNO\Escritorio\imagesCAOOROL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28104">
            <a:off x="6227763" y="939800"/>
            <a:ext cx="2716212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_tradnl" sz="40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lgerian" pitchFamily="82" charset="0"/>
              </a:rPr>
              <a:t>Duración del contacto eléctrico</a:t>
            </a:r>
            <a:endParaRPr lang="es-ES" sz="4000" dirty="0" smtClean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lgerian" pitchFamily="82" charset="0"/>
            </a:endParaRPr>
          </a:p>
        </p:txBody>
      </p:sp>
      <p:sp>
        <p:nvSpPr>
          <p:cNvPr id="99330" name="Rectangle 3"/>
          <p:cNvSpPr>
            <a:spLocks noGrp="1"/>
          </p:cNvSpPr>
          <p:nvPr>
            <p:ph idx="1"/>
          </p:nvPr>
        </p:nvSpPr>
        <p:spPr>
          <a:xfrm>
            <a:off x="1435100" y="2214563"/>
            <a:ext cx="7499350" cy="4033837"/>
          </a:xfrm>
        </p:spPr>
        <p:txBody>
          <a:bodyPr/>
          <a:lstStyle/>
          <a:p>
            <a:r>
              <a:rPr lang="es-ES_tradnl" smtClean="0">
                <a:latin typeface="Arial" charset="0"/>
              </a:rPr>
              <a:t>Junto con la intensidad es el factor que mas afecta en el resultado del accidente</a:t>
            </a:r>
            <a:r>
              <a:rPr lang="es-ES_tradnl" smtClean="0"/>
              <a:t>.</a:t>
            </a:r>
            <a:endParaRPr lang="es-ES" smtClean="0"/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3786188"/>
            <a:ext cx="3357562" cy="2500312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4"/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1 Título"/>
          <p:cNvSpPr>
            <a:spLocks noGrp="1"/>
          </p:cNvSpPr>
          <p:nvPr>
            <p:ph type="ctrTitle" idx="4294967295"/>
          </p:nvPr>
        </p:nvSpPr>
        <p:spPr bwMode="auto">
          <a:xfrm>
            <a:off x="1143000" y="476250"/>
            <a:ext cx="8001000" cy="9366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accent4">
                    <a:lumMod val="75000"/>
                  </a:schemeClr>
                </a:solidFill>
                <a:effectLst/>
                <a:latin typeface="Algerian"/>
              </a:rPr>
              <a:t>RECORRIDO DE LA CORRIENTE A TRAVÉS DEL CUERPO</a:t>
            </a:r>
          </a:p>
        </p:txBody>
      </p:sp>
      <p:sp>
        <p:nvSpPr>
          <p:cNvPr id="101379" name="3 Subtítulo"/>
          <p:cNvSpPr>
            <a:spLocks noGrp="1"/>
          </p:cNvSpPr>
          <p:nvPr>
            <p:ph type="subTitle" idx="4294967295"/>
          </p:nvPr>
        </p:nvSpPr>
        <p:spPr>
          <a:xfrm>
            <a:off x="1403350" y="1989138"/>
            <a:ext cx="7740650" cy="4319587"/>
          </a:xfrm>
        </p:spPr>
        <p:txBody>
          <a:bodyPr/>
          <a:lstStyle/>
          <a:p>
            <a:pPr marL="82550" indent="0">
              <a:lnSpc>
                <a:spcPct val="80000"/>
              </a:lnSpc>
              <a:buFont typeface="Wingdings 2" pitchFamily="18" charset="2"/>
              <a:buNone/>
            </a:pPr>
            <a:r>
              <a:rPr lang="es-ES" sz="3000" smtClean="0">
                <a:solidFill>
                  <a:srgbClr val="898989"/>
                </a:solidFill>
              </a:rPr>
              <a:t>-</a:t>
            </a:r>
            <a:r>
              <a:rPr lang="es-ES" sz="3000" smtClean="0">
                <a:latin typeface="Arial" charset="0"/>
                <a:cs typeface="Arial" charset="0"/>
              </a:rPr>
              <a:t>La gravedad del accidente va a depender:</a:t>
            </a:r>
          </a:p>
          <a:p>
            <a:pPr marL="82550" indent="0">
              <a:lnSpc>
                <a:spcPct val="80000"/>
              </a:lnSpc>
              <a:buFont typeface="Wingdings 2" pitchFamily="18" charset="2"/>
              <a:buNone/>
            </a:pPr>
            <a:endParaRPr lang="es-ES" sz="3000" smtClean="0">
              <a:latin typeface="Arial" charset="0"/>
              <a:cs typeface="Arial" charset="0"/>
            </a:endParaRPr>
          </a:p>
          <a:p>
            <a:pPr marL="82550" indent="0">
              <a:lnSpc>
                <a:spcPct val="80000"/>
              </a:lnSpc>
            </a:pPr>
            <a:r>
              <a:rPr lang="es-ES" sz="3000" smtClean="0">
                <a:latin typeface="Arial" charset="0"/>
                <a:cs typeface="Arial" charset="0"/>
              </a:rPr>
              <a:t>Recorrido de  la corriente .</a:t>
            </a:r>
          </a:p>
          <a:p>
            <a:pPr marL="82550" indent="0">
              <a:lnSpc>
                <a:spcPct val="80000"/>
              </a:lnSpc>
              <a:buFont typeface="Wingdings 2" pitchFamily="18" charset="2"/>
              <a:buNone/>
            </a:pPr>
            <a:endParaRPr lang="es-ES" sz="3000" smtClean="0">
              <a:latin typeface="Arial" charset="0"/>
              <a:cs typeface="Arial" charset="0"/>
            </a:endParaRPr>
          </a:p>
          <a:p>
            <a:pPr marL="82550" indent="0">
              <a:lnSpc>
                <a:spcPct val="80000"/>
              </a:lnSpc>
            </a:pPr>
            <a:r>
              <a:rPr lang="es-ES" sz="3000" smtClean="0">
                <a:latin typeface="Arial" charset="0"/>
                <a:cs typeface="Arial" charset="0"/>
              </a:rPr>
              <a:t> Cuando en el recorrido alcance un órgano vital, éste recorrido va a  ser mucho más peligroso por ejemplo (corazón, cerebro, pulmón etc.)</a:t>
            </a:r>
          </a:p>
        </p:txBody>
      </p:sp>
      <p:pic>
        <p:nvPicPr>
          <p:cNvPr id="39939" name="Picture 2" descr="C:\Documents and Settings\ALUMNO\Escritorio\imagesCADRB2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27290">
            <a:off x="5432425" y="5126038"/>
            <a:ext cx="238442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tx1"/>
            </a:gs>
            <a:gs pos="65000">
              <a:srgbClr val="FFFF99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3 Título"/>
          <p:cNvSpPr>
            <a:spLocks noGrp="1"/>
          </p:cNvSpPr>
          <p:nvPr>
            <p:ph type="ctrTitle" idx="4294967295"/>
          </p:nvPr>
        </p:nvSpPr>
        <p:spPr bwMode="auto">
          <a:xfrm>
            <a:off x="1500188" y="357188"/>
            <a:ext cx="4322762" cy="1800225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sz="3400" smtClean="0">
                <a:solidFill>
                  <a:srgbClr val="E46C0A"/>
                </a:solidFill>
                <a:effectLst/>
                <a:latin typeface="Algerian"/>
              </a:rPr>
              <a:t>En general, los recorridos más peligrosos son:</a:t>
            </a:r>
          </a:p>
        </p:txBody>
      </p:sp>
      <p:pic>
        <p:nvPicPr>
          <p:cNvPr id="102403" name="Picture 2"/>
          <p:cNvPicPr>
            <a:picLocks noChangeAspect="1" noChangeArrowheads="1"/>
          </p:cNvPicPr>
          <p:nvPr/>
        </p:nvPicPr>
        <p:blipFill>
          <a:blip r:embed="rId2"/>
          <a:srcRect l="59326" t="18555" r="15039" b="11133"/>
          <a:stretch>
            <a:fillRect/>
          </a:stretch>
        </p:blipFill>
        <p:spPr bwMode="auto">
          <a:xfrm>
            <a:off x="5715000" y="642938"/>
            <a:ext cx="2928938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4" name="Picture 3"/>
          <p:cNvPicPr>
            <a:picLocks noChangeAspect="1" noChangeArrowheads="1"/>
          </p:cNvPicPr>
          <p:nvPr/>
        </p:nvPicPr>
        <p:blipFill>
          <a:blip r:embed="rId2"/>
          <a:srcRect l="19971" t="52930" r="39014" b="22656"/>
          <a:stretch>
            <a:fillRect/>
          </a:stretch>
        </p:blipFill>
        <p:spPr bwMode="auto">
          <a:xfrm>
            <a:off x="1000125" y="2500313"/>
            <a:ext cx="4786313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1 Título"/>
          <p:cNvSpPr>
            <a:spLocks noGrp="1"/>
          </p:cNvSpPr>
          <p:nvPr>
            <p:ph type="ctrTitle" idx="4294967295"/>
          </p:nvPr>
        </p:nvSpPr>
        <p:spPr bwMode="auto">
          <a:xfrm>
            <a:off x="1571625" y="357188"/>
            <a:ext cx="4024313" cy="1500187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sz="3600" smtClean="0">
                <a:solidFill>
                  <a:srgbClr val="FF0000"/>
                </a:solidFill>
                <a:effectLst/>
                <a:latin typeface="Algerian"/>
              </a:rPr>
              <a:t>CAPACIDAD DE REACCIÓN DE LA PERSONA</a:t>
            </a:r>
          </a:p>
        </p:txBody>
      </p:sp>
      <p:sp>
        <p:nvSpPr>
          <p:cNvPr id="103426" name="2 Subtítulo"/>
          <p:cNvSpPr>
            <a:spLocks noGrp="1"/>
          </p:cNvSpPr>
          <p:nvPr>
            <p:ph type="subTitle" idx="4294967295"/>
          </p:nvPr>
        </p:nvSpPr>
        <p:spPr>
          <a:xfrm>
            <a:off x="1295400" y="2349500"/>
            <a:ext cx="7848600" cy="4319588"/>
          </a:xfrm>
        </p:spPr>
        <p:txBody>
          <a:bodyPr/>
          <a:lstStyle/>
          <a:p>
            <a:pPr marL="82550" indent="0">
              <a:lnSpc>
                <a:spcPct val="80000"/>
              </a:lnSpc>
              <a:buFont typeface="Wingdings" pitchFamily="2" charset="2"/>
              <a:buChar char="v"/>
            </a:pPr>
            <a:r>
              <a:rPr lang="es-ES" sz="2800" smtClean="0">
                <a:latin typeface="Arial" charset="0"/>
              </a:rPr>
              <a:t>Dependiendo de la  fortaleza y agilidad de la persona.</a:t>
            </a:r>
          </a:p>
          <a:p>
            <a:pPr marL="82550" indent="0">
              <a:lnSpc>
                <a:spcPct val="80000"/>
              </a:lnSpc>
              <a:buFont typeface="Wingdings" pitchFamily="2" charset="2"/>
              <a:buChar char="v"/>
            </a:pPr>
            <a:endParaRPr lang="es-ES" sz="2800" smtClean="0">
              <a:latin typeface="Arial" charset="0"/>
            </a:endParaRPr>
          </a:p>
          <a:p>
            <a:pPr marL="82550" indent="0">
              <a:lnSpc>
                <a:spcPct val="80000"/>
              </a:lnSpc>
              <a:buFont typeface="Wingdings" pitchFamily="2" charset="2"/>
              <a:buChar char="v"/>
            </a:pPr>
            <a:r>
              <a:rPr lang="es-ES" sz="2800" smtClean="0">
                <a:latin typeface="Arial" charset="0"/>
              </a:rPr>
              <a:t> La posibilidad de electrocución aumenta en las personas al elevarse factores como por ejemplo:</a:t>
            </a:r>
          </a:p>
          <a:p>
            <a:pPr marL="82550" indent="0">
              <a:lnSpc>
                <a:spcPct val="80000"/>
              </a:lnSpc>
              <a:buFont typeface="Wingdings" pitchFamily="2" charset="2"/>
              <a:buChar char="v"/>
            </a:pPr>
            <a:endParaRPr lang="es-ES" sz="2800" smtClean="0">
              <a:latin typeface="Arial" charset="0"/>
            </a:endParaRPr>
          </a:p>
          <a:p>
            <a:pPr marL="82550" indent="0">
              <a:lnSpc>
                <a:spcPct val="80000"/>
              </a:lnSpc>
              <a:buFont typeface="Wingdings" pitchFamily="2" charset="2"/>
              <a:buChar char="v"/>
            </a:pPr>
            <a:r>
              <a:rPr lang="es-ES" sz="2800" smtClean="0">
                <a:latin typeface="Arial" charset="0"/>
              </a:rPr>
              <a:t> El nerviosismo, la fatiga, la  presencia de problemas cardíacos etc.</a:t>
            </a:r>
          </a:p>
          <a:p>
            <a:pPr marL="82550" indent="0">
              <a:lnSpc>
                <a:spcPct val="80000"/>
              </a:lnSpc>
              <a:buFont typeface="Wingdings 2" pitchFamily="18" charset="2"/>
              <a:buNone/>
            </a:pPr>
            <a:endParaRPr lang="es-ES" sz="2800" smtClean="0">
              <a:latin typeface="Arial" charset="0"/>
            </a:endParaRPr>
          </a:p>
          <a:p>
            <a:pPr marL="82550" indent="0">
              <a:lnSpc>
                <a:spcPct val="80000"/>
              </a:lnSpc>
              <a:buFont typeface="Wingdings" pitchFamily="2" charset="2"/>
              <a:buChar char="v"/>
            </a:pPr>
            <a:r>
              <a:rPr lang="es-ES" sz="2800" smtClean="0">
                <a:latin typeface="Arial" charset="0"/>
              </a:rPr>
              <a:t>La cantidad de alcohol que se haya ingerido.</a:t>
            </a:r>
          </a:p>
        </p:txBody>
      </p:sp>
      <p:pic>
        <p:nvPicPr>
          <p:cNvPr id="103427" name="Picture 1" descr="C:\Documents and Settings\ALUMNO\Escritorio\imagesCA5YSUA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00798">
            <a:off x="6696075" y="258763"/>
            <a:ext cx="2035175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56197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60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lgerian" pitchFamily="82" charset="0"/>
              </a:rPr>
              <a:t>EPIS</a:t>
            </a:r>
          </a:p>
        </p:txBody>
      </p:sp>
      <p:sp>
        <p:nvSpPr>
          <p:cNvPr id="43010" name="Rectangle 3"/>
          <p:cNvSpPr>
            <a:spLocks noGrp="1"/>
          </p:cNvSpPr>
          <p:nvPr>
            <p:ph idx="1"/>
          </p:nvPr>
        </p:nvSpPr>
        <p:spPr>
          <a:xfrm>
            <a:off x="1000125" y="1285875"/>
            <a:ext cx="8143875" cy="5572125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  <a:latin typeface="Arial" charset="0"/>
              </a:rPr>
              <a:t>Ropa de Trabajo: </a:t>
            </a:r>
            <a:r>
              <a:rPr lang="es-ES" sz="2400" dirty="0" smtClean="0">
                <a:latin typeface="Arial" charset="0"/>
              </a:rPr>
              <a:t>La ropa de trabajo deberá ser incombustible.</a:t>
            </a:r>
          </a:p>
          <a:p>
            <a:pPr marL="365760" indent="-283464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400" dirty="0" smtClean="0">
              <a:latin typeface="Arial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sz="2400" dirty="0" smtClean="0">
              <a:latin typeface="Arial" charset="0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1071563" y="2357438"/>
            <a:ext cx="7929562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Protección de la cabeza:</a:t>
            </a:r>
            <a:r>
              <a:rPr lang="es-ES" sz="2400" b="1" dirty="0"/>
              <a:t> </a:t>
            </a:r>
            <a:r>
              <a:rPr lang="es-ES" sz="2400" dirty="0"/>
              <a:t>Los cascos de seguridad deberán ser</a:t>
            </a:r>
          </a:p>
          <a:p>
            <a:pPr>
              <a:defRPr/>
            </a:pPr>
            <a:r>
              <a:rPr lang="es-ES" sz="2400" dirty="0"/>
              <a:t>de material aislante y estar ensayados bajo tensión eléctrica para</a:t>
            </a:r>
          </a:p>
          <a:p>
            <a:pPr>
              <a:defRPr/>
            </a:pPr>
            <a:r>
              <a:rPr lang="es-ES" sz="2400" dirty="0"/>
              <a:t>demostrar que protegen al trabajador frente a descargas</a:t>
            </a:r>
          </a:p>
          <a:p>
            <a:pPr>
              <a:defRPr/>
            </a:pPr>
            <a:r>
              <a:rPr lang="es-ES" sz="2400" dirty="0"/>
              <a:t>eléctricas.</a:t>
            </a:r>
          </a:p>
          <a:p>
            <a:pPr>
              <a:defRPr/>
            </a:pPr>
            <a:endParaRPr lang="es-ES" sz="2400" dirty="0"/>
          </a:p>
          <a:p>
            <a:pPr>
              <a:defRPr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Gafas de protección ocular.</a:t>
            </a:r>
          </a:p>
          <a:p>
            <a:pPr>
              <a:defRPr/>
            </a:pPr>
            <a:endParaRPr lang="es-ES" sz="2400" dirty="0"/>
          </a:p>
          <a:p>
            <a:pPr>
              <a:defRPr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Guantes aislantes:</a:t>
            </a:r>
            <a:r>
              <a:rPr lang="es-E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s-ES" sz="2400" dirty="0"/>
              <a:t>Deberán proteger contra los efectos de la corriente eléctrica.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4"/>
          <p:cNvPicPr>
            <a:picLocks noGrp="1" noChangeAspect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03350" y="620713"/>
            <a:ext cx="3168650" cy="2736850"/>
          </a:xfrm>
        </p:spPr>
      </p:pic>
      <p:pic>
        <p:nvPicPr>
          <p:cNvPr id="1054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4076700"/>
            <a:ext cx="38163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3860800"/>
            <a:ext cx="34925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6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549275"/>
            <a:ext cx="3313112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 bwMode="auto">
          <a:xfrm>
            <a:off x="1403350" y="1052513"/>
            <a:ext cx="7740650" cy="16557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Arial" charset="0"/>
              </a:rPr>
              <a:t>Botas: </a:t>
            </a:r>
            <a: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  <a:t>se deberán utilizar calzado aislante sin ningún elemento metálico para evitar el paso y el contacto con la corriente</a:t>
            </a:r>
            <a:b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</a:br>
            <a: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  <a:t>eléctrica.</a:t>
            </a:r>
            <a:b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</a:br>
            <a: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  <a:t/>
            </a:r>
            <a:b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</a:br>
            <a:r>
              <a:rPr lang="es-ES" sz="24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Arial" charset="0"/>
              </a:rPr>
              <a:t>HERRAMIENTAS:</a:t>
            </a:r>
            <a:r>
              <a:rPr lang="es-ES" sz="2400" b="1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  <a:t> </a:t>
            </a:r>
            <a: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  <a:t>Las herramientas manuales para realizar trabajos en instalaciones de baja tensión, deberán estar protegidas por un aislamiento de</a:t>
            </a:r>
            <a:b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</a:br>
            <a:r>
              <a:rPr lang="es-ES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" charset="0"/>
              </a:rPr>
              <a:t>seguridad.</a:t>
            </a:r>
          </a:p>
        </p:txBody>
      </p:sp>
      <p:pic>
        <p:nvPicPr>
          <p:cNvPr id="1064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3860800"/>
            <a:ext cx="27813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4076700"/>
            <a:ext cx="2951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 bwMode="auto">
          <a:xfrm>
            <a:off x="1258888" y="188913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800" dirty="0" smtClean="0">
                <a:solidFill>
                  <a:schemeClr val="tx2">
                    <a:lumMod val="50000"/>
                  </a:schemeClr>
                </a:solidFill>
                <a:effectLst/>
                <a:latin typeface="Algerian" pitchFamily="82" charset="0"/>
              </a:rPr>
              <a:t>LO QUE NO SE DEBE DE HACER</a:t>
            </a:r>
          </a:p>
        </p:txBody>
      </p:sp>
      <p:pic>
        <p:nvPicPr>
          <p:cNvPr id="655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0188" y="1857375"/>
            <a:ext cx="7215187" cy="47863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lgerian" pitchFamily="82" charset="0"/>
              </a:rPr>
              <a:t>RECOMENDACIONES </a:t>
            </a:r>
          </a:p>
        </p:txBody>
      </p:sp>
      <p:sp>
        <p:nvSpPr>
          <p:cNvPr id="45058" name="Rectangle 3"/>
          <p:cNvSpPr>
            <a:spLocks noGrp="1"/>
          </p:cNvSpPr>
          <p:nvPr>
            <p:ph idx="1"/>
          </p:nvPr>
        </p:nvSpPr>
        <p:spPr>
          <a:xfrm>
            <a:off x="1435100" y="1643063"/>
            <a:ext cx="7499350" cy="4605337"/>
          </a:xfrm>
        </p:spPr>
        <p:txBody>
          <a:bodyPr>
            <a:normAutofit fontScale="925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DESCONECTAR.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PREVENIR CUALQUIER POSIBLE REALIMENTACIÓN.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VERIFICAR LA AUSENCIA DE TENSIÓN.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s-ES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PONER A TIERRA Y EN CORTOCIRCUITO.</a:t>
            </a:r>
          </a:p>
        </p:txBody>
      </p:sp>
      <p:pic>
        <p:nvPicPr>
          <p:cNvPr id="10854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63" y="1714500"/>
            <a:ext cx="14859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 bwMode="auto">
          <a:xfrm>
            <a:off x="1476375" y="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>
                <a:solidFill>
                  <a:schemeClr val="accent1">
                    <a:lumMod val="75000"/>
                  </a:schemeClr>
                </a:solidFill>
                <a:effectLst/>
                <a:latin typeface="Algerian" pitchFamily="82" charset="0"/>
              </a:rPr>
              <a:t>CONCLUSIONES</a:t>
            </a:r>
          </a:p>
        </p:txBody>
      </p:sp>
      <p:sp>
        <p:nvSpPr>
          <p:cNvPr id="109570" name="Rectangle 3"/>
          <p:cNvSpPr>
            <a:spLocks noGrp="1"/>
          </p:cNvSpPr>
          <p:nvPr>
            <p:ph idx="1"/>
          </p:nvPr>
        </p:nvSpPr>
        <p:spPr>
          <a:xfrm>
            <a:off x="1435100" y="1341438"/>
            <a:ext cx="7499350" cy="4906962"/>
          </a:xfrm>
        </p:spPr>
        <p:txBody>
          <a:bodyPr/>
          <a:lstStyle/>
          <a:p>
            <a:r>
              <a:rPr lang="es-ES" sz="2400" smtClean="0">
                <a:latin typeface="Arial" charset="0"/>
              </a:rPr>
              <a:t>El estudio de los accidentes eléctricos y sus graves consecuencias, nos indican que se debe prestar especial atención:</a:t>
            </a:r>
          </a:p>
          <a:p>
            <a:endParaRPr lang="es-ES" sz="2400" smtClean="0">
              <a:latin typeface="Arial" charset="0"/>
            </a:endParaRPr>
          </a:p>
          <a:p>
            <a:pPr>
              <a:buFontTx/>
              <a:buChar char="-"/>
            </a:pPr>
            <a:r>
              <a:rPr lang="es-ES" sz="2400" smtClean="0">
                <a:latin typeface="Arial" charset="0"/>
              </a:rPr>
              <a:t>Mantener los equipos e instalaciones en buenas condiciones.</a:t>
            </a:r>
          </a:p>
          <a:p>
            <a:pPr>
              <a:buFontTx/>
              <a:buChar char="-"/>
            </a:pPr>
            <a:endParaRPr lang="es-ES" sz="2400" smtClean="0">
              <a:latin typeface="Arial" charset="0"/>
            </a:endParaRPr>
          </a:p>
          <a:p>
            <a:pPr>
              <a:buFontTx/>
              <a:buChar char="-"/>
            </a:pPr>
            <a:r>
              <a:rPr lang="es-ES" sz="2400" smtClean="0">
                <a:latin typeface="Arial" charset="0"/>
              </a:rPr>
              <a:t>Educar o formar a los trabajadores sobre los riesgos de la electricidad.</a:t>
            </a:r>
          </a:p>
        </p:txBody>
      </p:sp>
      <p:pic>
        <p:nvPicPr>
          <p:cNvPr id="10957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4797425"/>
            <a:ext cx="257175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2">
                    <a:satMod val="130000"/>
                  </a:schemeClr>
                </a:solidFill>
              </a:rPr>
              <a:t>BIBLIOGRAFÍA</a:t>
            </a:r>
            <a:endParaRPr lang="es-E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1059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b="1" i="1" smtClean="0">
                <a:latin typeface="Arial" charset="0"/>
                <a:cs typeface="Arial" charset="0"/>
              </a:rPr>
              <a:t>Wikipedia.</a:t>
            </a:r>
          </a:p>
          <a:p>
            <a:endParaRPr lang="es-ES" sz="2400" b="1" i="1" smtClean="0">
              <a:latin typeface="Arial" charset="0"/>
              <a:cs typeface="Arial" charset="0"/>
            </a:endParaRPr>
          </a:p>
          <a:p>
            <a:r>
              <a:rPr lang="es-ES" sz="2400" b="1" i="1" smtClean="0">
                <a:latin typeface="Arial" charset="0"/>
                <a:cs typeface="Arial" charset="0"/>
              </a:rPr>
              <a:t>REAL DECRETO 614/2001, de 8 de junio, sobre disposiciones mínimas para la protección de la salud y seguridad de los trabajadores frente al riesgo eléctrico. </a:t>
            </a:r>
          </a:p>
          <a:p>
            <a:pPr>
              <a:buFont typeface="Wingdings 2" pitchFamily="18" charset="2"/>
              <a:buNone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721</TotalTime>
  <Words>945</Words>
  <Application>Microsoft Office PowerPoint</Application>
  <PresentationFormat>On-screen Show (4:3)</PresentationFormat>
  <Paragraphs>219</Paragraphs>
  <Slides>34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Plantilla de diseño</vt:lpstr>
      </vt:variant>
      <vt:variant>
        <vt:i4>28</vt:i4>
      </vt:variant>
      <vt:variant>
        <vt:lpstr>Títulos de diapositiva</vt:lpstr>
      </vt:variant>
      <vt:variant>
        <vt:i4>34</vt:i4>
      </vt:variant>
    </vt:vector>
  </HeadingPairs>
  <TitlesOfParts>
    <vt:vector size="75" baseType="lpstr">
      <vt:lpstr>Arial</vt:lpstr>
      <vt:lpstr>Gill Sans MT</vt:lpstr>
      <vt:lpstr>Wingdings 2</vt:lpstr>
      <vt:lpstr>Verdana</vt:lpstr>
      <vt:lpstr>Calibri</vt:lpstr>
      <vt:lpstr>Century Schoolbook</vt:lpstr>
      <vt:lpstr>Wingdings</vt:lpstr>
      <vt:lpstr>Franklin Gothic Book</vt:lpstr>
      <vt:lpstr>Perpetua</vt:lpstr>
      <vt:lpstr>Algerian</vt:lpstr>
      <vt:lpstr>Berlin Sans FB</vt:lpstr>
      <vt:lpstr>Arial Black</vt:lpstr>
      <vt:lpstr>Alibi</vt:lpstr>
      <vt:lpstr>1_Solsticio</vt:lpstr>
      <vt:lpstr>2_Solsticio</vt:lpstr>
      <vt:lpstr>1_Aspecto</vt:lpstr>
      <vt:lpstr>Tema de Office</vt:lpstr>
      <vt:lpstr>Mirador</vt:lpstr>
      <vt:lpstr>Equidad</vt:lpstr>
      <vt:lpstr>1_Solsticio</vt:lpstr>
      <vt:lpstr>1_Solsticio</vt:lpstr>
      <vt:lpstr>1_Solsticio</vt:lpstr>
      <vt:lpstr>1_Solsticio</vt:lpstr>
      <vt:lpstr>2_Solsticio</vt:lpstr>
      <vt:lpstr>2_Solsticio</vt:lpstr>
      <vt:lpstr>2_Solsticio</vt:lpstr>
      <vt:lpstr>2_Solsticio</vt:lpstr>
      <vt:lpstr>1_Aspecto</vt:lpstr>
      <vt:lpstr>1_Aspecto</vt:lpstr>
      <vt:lpstr>1_Aspecto</vt:lpstr>
      <vt:lpstr>1_Aspecto</vt:lpstr>
      <vt:lpstr>Mirador</vt:lpstr>
      <vt:lpstr>Mirador</vt:lpstr>
      <vt:lpstr>Mirador</vt:lpstr>
      <vt:lpstr>Mirador</vt:lpstr>
      <vt:lpstr>Mirador</vt:lpstr>
      <vt:lpstr>Mirador</vt:lpstr>
      <vt:lpstr>Equidad</vt:lpstr>
      <vt:lpstr>Equidad</vt:lpstr>
      <vt:lpstr>Equidad</vt:lpstr>
      <vt:lpstr>Equidad</vt:lpstr>
      <vt:lpstr>CURSO DE FORMACIÓN DE RIESGO ELÉCTRICO</vt:lpstr>
      <vt:lpstr>ÍNDICE </vt:lpstr>
      <vt:lpstr>INTRODUCCIÓN</vt:lpstr>
      <vt:lpstr>Herramientas y útiles</vt:lpstr>
      <vt:lpstr>FINALIDAD DE LAS HERRAMIENTAS</vt:lpstr>
      <vt:lpstr> PRINCIPALES RIESGOS </vt:lpstr>
      <vt:lpstr>CAUSAS DE LOS ACCIDENTES ELÉCTRICOS</vt:lpstr>
      <vt:lpstr>PREVENCIÓN</vt:lpstr>
      <vt:lpstr>PREVENCIÓN</vt:lpstr>
      <vt:lpstr>RIESGO ELÉCTRICO</vt:lpstr>
      <vt:lpstr>TIPOS DE CONTACTOS ELÉCTRICOS </vt:lpstr>
      <vt:lpstr>Diapositiva 12</vt:lpstr>
      <vt:lpstr>Diapositiva 13</vt:lpstr>
      <vt:lpstr>Diapositiva 14</vt:lpstr>
      <vt:lpstr>EFECTOS  SECUNDARIOS DEL CONTACTO DIRECTO</vt:lpstr>
      <vt:lpstr>Circulatorios (gangrenas).   Problemas renales:  Paralización de la acción metabólica de los riñones. Producida por los efectos tóxicos de las quemaduras.</vt:lpstr>
      <vt:lpstr>Diapositiva 17</vt:lpstr>
      <vt:lpstr>MEDIDAS PREVENTIVAS CONTRA LOS CONTACTOS DIRECTOS </vt:lpstr>
      <vt:lpstr>Contacto  indirecto</vt:lpstr>
      <vt:lpstr>EFECTOS DERIVADOS DEL CONTACTO INDIRECTO CON LA ELECTRICIDAD </vt:lpstr>
      <vt:lpstr>MEDIDAS DE SEGURIDAD PARA PREVENIR CONTACTOS INDIRECTOS ELÉCTRICOS </vt:lpstr>
      <vt:lpstr>FACTORES </vt:lpstr>
      <vt:lpstr>Duración del contacto eléctrico</vt:lpstr>
      <vt:lpstr>Diapositiva 24</vt:lpstr>
      <vt:lpstr>RECORRIDO DE LA CORRIENTE A TRAVÉS DEL CUERPO</vt:lpstr>
      <vt:lpstr>En general, los recorridos más peligrosos son:</vt:lpstr>
      <vt:lpstr>CAPACIDAD DE REACCIÓN DE LA PERSONA</vt:lpstr>
      <vt:lpstr>EPIS</vt:lpstr>
      <vt:lpstr>Diapositiva 29</vt:lpstr>
      <vt:lpstr>Botas: se deberán utilizar calzado aislante sin ningún elemento metálico para evitar el paso y el contacto con la corriente eléctrica.  HERRAMIENTAS: Las herramientas manuales para realizar trabajos en instalaciones de baja tensión, deberán estar protegidas por un aislamiento de seguridad.</vt:lpstr>
      <vt:lpstr>LO QUE NO SE DEBE DE HACER</vt:lpstr>
      <vt:lpstr>RECOMENDACIONES </vt:lpstr>
      <vt:lpstr>CONCLUSIONES</vt:lpstr>
      <vt:lpstr>BIBLIOGRAFÍA</vt:lpstr>
    </vt:vector>
  </TitlesOfParts>
  <Company>FP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FORMACIÓN DE RIESGO ELÉCTRICO</dc:title>
  <dc:creator>ALUMNO</dc:creator>
  <cp:lastModifiedBy>Loli</cp:lastModifiedBy>
  <cp:revision>110</cp:revision>
  <dcterms:created xsi:type="dcterms:W3CDTF">2012-10-05T15:16:59Z</dcterms:created>
  <dcterms:modified xsi:type="dcterms:W3CDTF">2012-11-15T13:18:01Z</dcterms:modified>
</cp:coreProperties>
</file>